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27" r:id="rId4"/>
    <p:sldMasterId id="2147483735" r:id="rId5"/>
  </p:sldMasterIdLst>
  <p:notesMasterIdLst>
    <p:notesMasterId r:id="rId43"/>
  </p:notesMasterIdLst>
  <p:handoutMasterIdLst>
    <p:handoutMasterId r:id="rId44"/>
  </p:handoutMasterIdLst>
  <p:sldIdLst>
    <p:sldId id="262" r:id="rId6"/>
    <p:sldId id="6955" r:id="rId7"/>
    <p:sldId id="6976" r:id="rId8"/>
    <p:sldId id="7024" r:id="rId9"/>
    <p:sldId id="7018" r:id="rId10"/>
    <p:sldId id="7010" r:id="rId11"/>
    <p:sldId id="7000" r:id="rId12"/>
    <p:sldId id="6993" r:id="rId13"/>
    <p:sldId id="6962" r:id="rId14"/>
    <p:sldId id="6994" r:id="rId15"/>
    <p:sldId id="7031" r:id="rId16"/>
    <p:sldId id="7030" r:id="rId17"/>
    <p:sldId id="7005" r:id="rId18"/>
    <p:sldId id="6970" r:id="rId19"/>
    <p:sldId id="6952" r:id="rId20"/>
    <p:sldId id="6978" r:id="rId21"/>
    <p:sldId id="6958" r:id="rId22"/>
    <p:sldId id="7025" r:id="rId23"/>
    <p:sldId id="6995" r:id="rId24"/>
    <p:sldId id="7026" r:id="rId25"/>
    <p:sldId id="6996" r:id="rId26"/>
    <p:sldId id="7020" r:id="rId27"/>
    <p:sldId id="7027" r:id="rId28"/>
    <p:sldId id="6969" r:id="rId29"/>
    <p:sldId id="7007" r:id="rId30"/>
    <p:sldId id="7028" r:id="rId31"/>
    <p:sldId id="7004" r:id="rId32"/>
    <p:sldId id="7029" r:id="rId33"/>
    <p:sldId id="7021" r:id="rId34"/>
    <p:sldId id="7012" r:id="rId35"/>
    <p:sldId id="6990" r:id="rId36"/>
    <p:sldId id="260" r:id="rId37"/>
    <p:sldId id="7019" r:id="rId38"/>
    <p:sldId id="7009" r:id="rId39"/>
    <p:sldId id="6981" r:id="rId40"/>
    <p:sldId id="6983" r:id="rId41"/>
    <p:sldId id="7008" r:id="rId42"/>
  </p:sldIdLst>
  <p:sldSz cx="9906000" cy="6858000" type="A4"/>
  <p:notesSz cx="6797675" cy="9928225"/>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16" userDrawn="1">
          <p15:clr>
            <a:srgbClr val="A4A3A4"/>
          </p15:clr>
        </p15:guide>
        <p15:guide id="3" orient="horz" pos="4110">
          <p15:clr>
            <a:srgbClr val="A4A3A4"/>
          </p15:clr>
        </p15:guide>
        <p15:guide id="4" orient="horz" pos="3543" userDrawn="1">
          <p15:clr>
            <a:srgbClr val="A4A3A4"/>
          </p15:clr>
        </p15:guide>
        <p15:guide id="6" orient="horz" pos="278" userDrawn="1">
          <p15:clr>
            <a:srgbClr val="A4A3A4"/>
          </p15:clr>
        </p15:guide>
        <p15:guide id="7" orient="horz" pos="3974" userDrawn="1">
          <p15:clr>
            <a:srgbClr val="A4A3A4"/>
          </p15:clr>
        </p15:guide>
        <p15:guide id="8" pos="1555" userDrawn="1">
          <p15:clr>
            <a:srgbClr val="A4A3A4"/>
          </p15:clr>
        </p15:guide>
        <p15:guide id="9" pos="172" userDrawn="1">
          <p15:clr>
            <a:srgbClr val="A4A3A4"/>
          </p15:clr>
        </p15:guide>
        <p15:guide id="10" pos="5592" userDrawn="1">
          <p15:clr>
            <a:srgbClr val="A4A3A4"/>
          </p15:clr>
        </p15:guide>
        <p15:guide id="11" pos="421" userDrawn="1">
          <p15:clr>
            <a:srgbClr val="A4A3A4"/>
          </p15:clr>
        </p15:guide>
        <p15:guide id="12" pos="4118" userDrawn="1">
          <p15:clr>
            <a:srgbClr val="A4A3A4"/>
          </p15:clr>
        </p15:guide>
        <p15:guide id="13" orient="horz" pos="2818" userDrawn="1">
          <p15:clr>
            <a:srgbClr val="A4A3A4"/>
          </p15:clr>
        </p15:guide>
        <p15:guide id="14" orient="horz" pos="3997" userDrawn="1">
          <p15:clr>
            <a:srgbClr val="A4A3A4"/>
          </p15:clr>
        </p15:guide>
        <p15:guide id="15" orient="horz" pos="3385" userDrawn="1">
          <p15:clr>
            <a:srgbClr val="A4A3A4"/>
          </p15:clr>
        </p15:guide>
        <p15:guide id="16" orient="horz" pos="1026" userDrawn="1">
          <p15:clr>
            <a:srgbClr val="A4A3A4"/>
          </p15:clr>
        </p15:guide>
        <p15:guide id="17" orient="horz" pos="2296" userDrawn="1">
          <p15:clr>
            <a:srgbClr val="A4A3A4"/>
          </p15:clr>
        </p15:guide>
        <p15:guide id="18" orient="horz" pos="4201" userDrawn="1">
          <p15:clr>
            <a:srgbClr val="A4A3A4"/>
          </p15:clr>
        </p15:guide>
        <p15:guide id="19" orient="horz" pos="3249" userDrawn="1">
          <p15:clr>
            <a:srgbClr val="A4A3A4"/>
          </p15:clr>
        </p15:guide>
        <p15:guide id="20" orient="horz" pos="3932">
          <p15:clr>
            <a:srgbClr val="A4A3A4"/>
          </p15:clr>
        </p15:guide>
        <p15:guide id="22" orient="horz" pos="4088" userDrawn="1">
          <p15:clr>
            <a:srgbClr val="A4A3A4"/>
          </p15:clr>
        </p15:guide>
        <p15:guide id="23" pos="2145" userDrawn="1">
          <p15:clr>
            <a:srgbClr val="A4A3A4"/>
          </p15:clr>
        </p15:guide>
        <p15:guide id="24" pos="5955" userDrawn="1">
          <p15:clr>
            <a:srgbClr val="A4A3A4"/>
          </p15:clr>
        </p15:guide>
        <p15:guide id="25" pos="2258" userDrawn="1">
          <p15:clr>
            <a:srgbClr val="A4A3A4"/>
          </p15:clr>
        </p15:guide>
        <p15:guide id="26" pos="4753" userDrawn="1">
          <p15:clr>
            <a:srgbClr val="A4A3A4"/>
          </p15:clr>
        </p15:guide>
        <p15:guide id="27" pos="6046" userDrawn="1">
          <p15:clr>
            <a:srgbClr val="A4A3A4"/>
          </p15:clr>
        </p15:guide>
        <p15:guide id="28" pos="920" userDrawn="1">
          <p15:clr>
            <a:srgbClr val="A4A3A4"/>
          </p15:clr>
        </p15:guide>
        <p15:guide id="29" orient="horz" pos="572" userDrawn="1">
          <p15:clr>
            <a:srgbClr val="A4A3A4"/>
          </p15:clr>
        </p15:guide>
        <p15:guide id="30" orient="horz" pos="2908" userDrawn="1">
          <p15:clr>
            <a:srgbClr val="A4A3A4"/>
          </p15:clr>
        </p15:guide>
        <p15:guide id="31" orient="horz" pos="1888" userDrawn="1">
          <p15:clr>
            <a:srgbClr val="A4A3A4"/>
          </p15:clr>
        </p15:guide>
        <p15:guide id="32" orient="horz" pos="1321" userDrawn="1">
          <p15:clr>
            <a:srgbClr val="A4A3A4"/>
          </p15:clr>
        </p15:guide>
        <p15:guide id="33" pos="535" userDrawn="1">
          <p15:clr>
            <a:srgbClr val="A4A3A4"/>
          </p15:clr>
        </p15:guide>
        <p15:guide id="34" orient="horz" pos="777" userDrawn="1">
          <p15:clr>
            <a:srgbClr val="A4A3A4"/>
          </p15:clr>
        </p15:guide>
        <p15:guide id="35" pos="5864" userDrawn="1">
          <p15:clr>
            <a:srgbClr val="A4A3A4"/>
          </p15:clr>
        </p15:guide>
      </p15:sldGuideLst>
    </p:ext>
    <p:ext uri="{2D200454-40CA-4A62-9FC3-DE9A4176ACB9}">
      <p15:notesGuideLst xmlns:p15="http://schemas.microsoft.com/office/powerpoint/2012/main">
        <p15:guide id="1" orient="horz" pos="3129"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32BA3F-E4A0-65CD-1904-0039CDBDB78F}" name="Silvia Bär" initials="SB" userId="10a2b77e4b080db0"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Aeschi" initials="TA" lastIdx="1" clrIdx="0">
    <p:extLst>
      <p:ext uri="{19B8F6BF-5375-455C-9EA6-DF929625EA0E}">
        <p15:presenceInfo xmlns:p15="http://schemas.microsoft.com/office/powerpoint/2012/main" userId="S::thomas@aeschi.com::233f7686-ae11-4615-8e17-e4991755f958" providerId="AD"/>
      </p:ext>
    </p:extLst>
  </p:cmAuthor>
  <p:cmAuthor id="2" name="Räss Julian" initials="RJ" lastIdx="4" clrIdx="1">
    <p:extLst>
      <p:ext uri="{19B8F6BF-5375-455C-9EA6-DF929625EA0E}">
        <p15:presenceInfo xmlns:p15="http://schemas.microsoft.com/office/powerpoint/2012/main" userId="Räss Juli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8C24"/>
    <a:srgbClr val="FFA3A3"/>
    <a:srgbClr val="FF9393"/>
    <a:srgbClr val="FF7C80"/>
    <a:srgbClr val="FFCC99"/>
    <a:srgbClr val="00FF00"/>
    <a:srgbClr val="CFE4F5"/>
    <a:srgbClr val="BFBFBF"/>
    <a:srgbClr val="BA9C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D0AE1D-A113-4275-B4B2-148ACFFD699B}" v="1" dt="2025-10-22T15:10:05.1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52" autoAdjust="0"/>
    <p:restoredTop sz="77656" autoAdjust="0"/>
  </p:normalViewPr>
  <p:slideViewPr>
    <p:cSldViewPr snapToGrid="0" snapToObjects="1">
      <p:cViewPr varScale="1">
        <p:scale>
          <a:sx n="78" d="100"/>
          <a:sy n="78" d="100"/>
        </p:scale>
        <p:origin x="2580" y="294"/>
      </p:cViewPr>
      <p:guideLst>
        <p:guide orient="horz" pos="1616"/>
        <p:guide orient="horz" pos="4110"/>
        <p:guide orient="horz" pos="3543"/>
        <p:guide orient="horz" pos="278"/>
        <p:guide orient="horz" pos="3974"/>
        <p:guide pos="1555"/>
        <p:guide pos="172"/>
        <p:guide pos="5592"/>
        <p:guide pos="421"/>
        <p:guide pos="4118"/>
        <p:guide orient="horz" pos="2818"/>
        <p:guide orient="horz" pos="3997"/>
        <p:guide orient="horz" pos="3385"/>
        <p:guide orient="horz" pos="1026"/>
        <p:guide orient="horz" pos="2296"/>
        <p:guide orient="horz" pos="4201"/>
        <p:guide orient="horz" pos="3249"/>
        <p:guide orient="horz" pos="3932"/>
        <p:guide orient="horz" pos="4088"/>
        <p:guide pos="2145"/>
        <p:guide pos="5955"/>
        <p:guide pos="2258"/>
        <p:guide pos="4753"/>
        <p:guide pos="6046"/>
        <p:guide pos="920"/>
        <p:guide orient="horz" pos="572"/>
        <p:guide orient="horz" pos="2908"/>
        <p:guide orient="horz" pos="1888"/>
        <p:guide orient="horz" pos="1321"/>
        <p:guide pos="535"/>
        <p:guide orient="horz" pos="777"/>
        <p:guide pos="5864"/>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showGuides="1">
      <p:cViewPr varScale="1">
        <p:scale>
          <a:sx n="57" d="100"/>
          <a:sy n="57" d="100"/>
        </p:scale>
        <p:origin x="-2472" y="-78"/>
      </p:cViewPr>
      <p:guideLst>
        <p:guide orient="horz" pos="3129"/>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gs" Target="tags/tag1.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Grangier" userId="87f2f1bd345089ca" providerId="LiveId" clId="{D3ECE4E1-D5F1-45B7-B0D9-B8A7A9855E0D}"/>
    <pc:docChg chg="addSld delSld modSld">
      <pc:chgData name="Kevin Grangier" userId="87f2f1bd345089ca" providerId="LiveId" clId="{D3ECE4E1-D5F1-45B7-B0D9-B8A7A9855E0D}" dt="2025-10-22T15:10:05.150" v="1"/>
      <pc:docMkLst>
        <pc:docMk/>
      </pc:docMkLst>
      <pc:sldChg chg="del">
        <pc:chgData name="Kevin Grangier" userId="87f2f1bd345089ca" providerId="LiveId" clId="{D3ECE4E1-D5F1-45B7-B0D9-B8A7A9855E0D}" dt="2025-10-22T15:09:56.294" v="0" actId="2696"/>
        <pc:sldMkLst>
          <pc:docMk/>
          <pc:sldMk cId="231244617" sldId="6952"/>
        </pc:sldMkLst>
      </pc:sldChg>
      <pc:sldChg chg="add">
        <pc:chgData name="Kevin Grangier" userId="87f2f1bd345089ca" providerId="LiveId" clId="{D3ECE4E1-D5F1-45B7-B0D9-B8A7A9855E0D}" dt="2025-10-22T15:10:05.150" v="1"/>
        <pc:sldMkLst>
          <pc:docMk/>
          <pc:sldMk cId="4052163413" sldId="6952"/>
        </pc:sldMkLst>
      </pc:sldChg>
      <pc:sldChg chg="add">
        <pc:chgData name="Kevin Grangier" userId="87f2f1bd345089ca" providerId="LiveId" clId="{D3ECE4E1-D5F1-45B7-B0D9-B8A7A9855E0D}" dt="2025-10-22T15:10:05.150" v="1"/>
        <pc:sldMkLst>
          <pc:docMk/>
          <pc:sldMk cId="1984148989" sldId="6958"/>
        </pc:sldMkLst>
      </pc:sldChg>
      <pc:sldChg chg="del">
        <pc:chgData name="Kevin Grangier" userId="87f2f1bd345089ca" providerId="LiveId" clId="{D3ECE4E1-D5F1-45B7-B0D9-B8A7A9855E0D}" dt="2025-10-22T15:09:56.294" v="0" actId="2696"/>
        <pc:sldMkLst>
          <pc:docMk/>
          <pc:sldMk cId="2400475963" sldId="6958"/>
        </pc:sldMkLst>
      </pc:sldChg>
      <pc:sldChg chg="add">
        <pc:chgData name="Kevin Grangier" userId="87f2f1bd345089ca" providerId="LiveId" clId="{D3ECE4E1-D5F1-45B7-B0D9-B8A7A9855E0D}" dt="2025-10-22T15:10:05.150" v="1"/>
        <pc:sldMkLst>
          <pc:docMk/>
          <pc:sldMk cId="1395346958" sldId="6970"/>
        </pc:sldMkLst>
      </pc:sldChg>
      <pc:sldChg chg="del">
        <pc:chgData name="Kevin Grangier" userId="87f2f1bd345089ca" providerId="LiveId" clId="{D3ECE4E1-D5F1-45B7-B0D9-B8A7A9855E0D}" dt="2025-10-22T15:09:56.294" v="0" actId="2696"/>
        <pc:sldMkLst>
          <pc:docMk/>
          <pc:sldMk cId="3767294321" sldId="6970"/>
        </pc:sldMkLst>
      </pc:sldChg>
      <pc:sldChg chg="del">
        <pc:chgData name="Kevin Grangier" userId="87f2f1bd345089ca" providerId="LiveId" clId="{D3ECE4E1-D5F1-45B7-B0D9-B8A7A9855E0D}" dt="2025-10-22T15:09:56.294" v="0" actId="2696"/>
        <pc:sldMkLst>
          <pc:docMk/>
          <pc:sldMk cId="1550899755" sldId="6978"/>
        </pc:sldMkLst>
      </pc:sldChg>
      <pc:sldChg chg="add">
        <pc:chgData name="Kevin Grangier" userId="87f2f1bd345089ca" providerId="LiveId" clId="{D3ECE4E1-D5F1-45B7-B0D9-B8A7A9855E0D}" dt="2025-10-22T15:10:05.150" v="1"/>
        <pc:sldMkLst>
          <pc:docMk/>
          <pc:sldMk cId="2011501098" sldId="6978"/>
        </pc:sldMkLst>
      </pc:sldChg>
      <pc:sldChg chg="add">
        <pc:chgData name="Kevin Grangier" userId="87f2f1bd345089ca" providerId="LiveId" clId="{D3ECE4E1-D5F1-45B7-B0D9-B8A7A9855E0D}" dt="2025-10-22T15:10:05.150" v="1"/>
        <pc:sldMkLst>
          <pc:docMk/>
          <pc:sldMk cId="2653796163" sldId="7005"/>
        </pc:sldMkLst>
      </pc:sldChg>
      <pc:sldChg chg="del">
        <pc:chgData name="Kevin Grangier" userId="87f2f1bd345089ca" providerId="LiveId" clId="{D3ECE4E1-D5F1-45B7-B0D9-B8A7A9855E0D}" dt="2025-10-22T15:09:56.294" v="0" actId="2696"/>
        <pc:sldMkLst>
          <pc:docMk/>
          <pc:sldMk cId="3547202458" sldId="700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FD169C-34BE-4D54-96AF-99D40842083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E0BBD06B-92C7-427A-91A3-4960DC97EAEE}">
      <dgm:prSet phldrT="[Text]" custT="1"/>
      <dgm:spPr>
        <a:solidFill>
          <a:schemeClr val="accent4">
            <a:lumMod val="20000"/>
            <a:lumOff val="80000"/>
          </a:schemeClr>
        </a:solidFill>
      </dgm:spPr>
      <dgm:t>
        <a:bodyPr/>
        <a:lstStyle/>
        <a:p>
          <a:r>
            <a:rPr lang="de-CH" sz="1600" b="1" noProof="0" dirty="0">
              <a:solidFill>
                <a:schemeClr val="tx1"/>
              </a:solidFill>
              <a:latin typeface="Arial" panose="020B0604020202020204" pitchFamily="34" charset="0"/>
              <a:cs typeface="Arial" panose="020B0604020202020204" pitchFamily="34" charset="0"/>
            </a:rPr>
            <a:t>Santé **</a:t>
          </a:r>
        </a:p>
      </dgm:t>
    </dgm:pt>
    <dgm:pt modelId="{20166098-3DAD-4FED-9299-26841DEACFDB}" type="parTrans" cxnId="{C6BD0D53-6ACE-4A44-A617-C59E2F0725A2}">
      <dgm:prSet/>
      <dgm:spPr/>
      <dgm:t>
        <a:bodyPr/>
        <a:lstStyle/>
        <a:p>
          <a:endParaRPr lang="de-DE"/>
        </a:p>
      </dgm:t>
    </dgm:pt>
    <dgm:pt modelId="{33AB24F5-1195-4E49-80DC-4C9A604D359C}" type="sibTrans" cxnId="{C6BD0D53-6ACE-4A44-A617-C59E2F0725A2}">
      <dgm:prSet/>
      <dgm:spPr/>
      <dgm:t>
        <a:bodyPr/>
        <a:lstStyle/>
        <a:p>
          <a:endParaRPr lang="de-DE"/>
        </a:p>
      </dgm:t>
    </dgm:pt>
    <dgm:pt modelId="{54C5E1C5-B3DD-4D9A-B7E1-13C50FE9E799}">
      <dgm:prSet phldrT="[Text]" custT="1"/>
      <dgm:spPr>
        <a:solidFill>
          <a:schemeClr val="accent4">
            <a:lumMod val="20000"/>
            <a:lumOff val="80000"/>
          </a:schemeClr>
        </a:solidFill>
      </dgm:spPr>
      <dgm:t>
        <a:bodyPr/>
        <a:lstStyle/>
        <a:p>
          <a:r>
            <a:rPr lang="de-CH" sz="1600" b="1" noProof="0" dirty="0">
              <a:solidFill>
                <a:schemeClr val="tx1"/>
              </a:solidFill>
              <a:latin typeface="Arial" panose="020B0604020202020204" pitchFamily="34" charset="0"/>
              <a:cs typeface="Arial" panose="020B0604020202020204" pitchFamily="34" charset="0"/>
            </a:rPr>
            <a:t>Electricité</a:t>
          </a:r>
          <a:endParaRPr lang="de-CH" sz="1200" b="1" noProof="0" dirty="0">
            <a:solidFill>
              <a:schemeClr val="tx1"/>
            </a:solidFill>
            <a:latin typeface="Arial" panose="020B0604020202020204" pitchFamily="34" charset="0"/>
            <a:cs typeface="Arial" panose="020B0604020202020204" pitchFamily="34" charset="0"/>
          </a:endParaRPr>
        </a:p>
      </dgm:t>
    </dgm:pt>
    <dgm:pt modelId="{ADF01FC9-77B1-438E-89E8-FA6649413922}" type="parTrans" cxnId="{C1EE2035-46C6-45F9-9C8C-E687C4BAEA7B}">
      <dgm:prSet/>
      <dgm:spPr/>
      <dgm:t>
        <a:bodyPr/>
        <a:lstStyle/>
        <a:p>
          <a:endParaRPr lang="de-DE"/>
        </a:p>
      </dgm:t>
    </dgm:pt>
    <dgm:pt modelId="{36F5DBB8-4D8D-4AEE-8E61-06371F54C212}" type="sibTrans" cxnId="{C1EE2035-46C6-45F9-9C8C-E687C4BAEA7B}">
      <dgm:prSet/>
      <dgm:spPr/>
      <dgm:t>
        <a:bodyPr/>
        <a:lstStyle/>
        <a:p>
          <a:endParaRPr lang="de-DE"/>
        </a:p>
      </dgm:t>
    </dgm:pt>
    <dgm:pt modelId="{F1BE3110-C553-4F30-95DA-134D892E13C9}">
      <dgm:prSet phldrT="[Text]" custT="1"/>
      <dgm:spPr>
        <a:solidFill>
          <a:schemeClr val="accent4">
            <a:lumMod val="20000"/>
            <a:lumOff val="80000"/>
          </a:schemeClr>
        </a:solidFill>
      </dgm:spPr>
      <dgm:t>
        <a:bodyPr/>
        <a:lstStyle/>
        <a:p>
          <a:r>
            <a:rPr lang="de-CH" sz="1600" b="1" noProof="0" dirty="0" err="1">
              <a:solidFill>
                <a:schemeClr val="tx1"/>
              </a:solidFill>
              <a:latin typeface="Arial" panose="020B0604020202020204" pitchFamily="34" charset="0"/>
              <a:cs typeface="Arial" panose="020B0604020202020204" pitchFamily="34" charset="0"/>
            </a:rPr>
            <a:t>Denrées</a:t>
          </a:r>
          <a:r>
            <a:rPr lang="de-CH" sz="1600" b="1" noProof="0" dirty="0">
              <a:solidFill>
                <a:schemeClr val="tx1"/>
              </a:solidFill>
              <a:latin typeface="Arial" panose="020B0604020202020204" pitchFamily="34" charset="0"/>
              <a:cs typeface="Arial" panose="020B0604020202020204" pitchFamily="34" charset="0"/>
            </a:rPr>
            <a:t> </a:t>
          </a:r>
          <a:r>
            <a:rPr lang="de-CH" sz="1600" b="1" noProof="0" dirty="0" err="1">
              <a:solidFill>
                <a:schemeClr val="tx1"/>
              </a:solidFill>
              <a:latin typeface="Arial" panose="020B0604020202020204" pitchFamily="34" charset="0"/>
              <a:cs typeface="Arial" panose="020B0604020202020204" pitchFamily="34" charset="0"/>
            </a:rPr>
            <a:t>alimentaires</a:t>
          </a:r>
          <a:endParaRPr lang="de-CH" sz="1200" b="1" noProof="0" dirty="0">
            <a:solidFill>
              <a:schemeClr val="tx1"/>
            </a:solidFill>
            <a:latin typeface="Arial" panose="020B0604020202020204" pitchFamily="34" charset="0"/>
            <a:cs typeface="Arial" panose="020B0604020202020204" pitchFamily="34" charset="0"/>
          </a:endParaRPr>
        </a:p>
      </dgm:t>
    </dgm:pt>
    <dgm:pt modelId="{7F658A4D-4633-4040-A50E-F796EC27D4E0}" type="sibTrans" cxnId="{8060B45C-5536-4117-AB51-4E14F08F1932}">
      <dgm:prSet/>
      <dgm:spPr/>
      <dgm:t>
        <a:bodyPr/>
        <a:lstStyle/>
        <a:p>
          <a:endParaRPr lang="de-DE"/>
        </a:p>
      </dgm:t>
    </dgm:pt>
    <dgm:pt modelId="{C68A8CD7-72D4-41F1-8816-1633F9314692}" type="parTrans" cxnId="{8060B45C-5536-4117-AB51-4E14F08F1932}">
      <dgm:prSet/>
      <dgm:spPr/>
      <dgm:t>
        <a:bodyPr/>
        <a:lstStyle/>
        <a:p>
          <a:endParaRPr lang="de-DE"/>
        </a:p>
      </dgm:t>
    </dgm:pt>
    <dgm:pt modelId="{5A663BA1-5608-41EF-8756-CD0EA27F29CF}" type="pres">
      <dgm:prSet presAssocID="{6AFD169C-34BE-4D54-96AF-99D408420835}" presName="diagram" presStyleCnt="0">
        <dgm:presLayoutVars>
          <dgm:dir/>
          <dgm:resizeHandles val="exact"/>
        </dgm:presLayoutVars>
      </dgm:prSet>
      <dgm:spPr/>
    </dgm:pt>
    <dgm:pt modelId="{A451DBAA-801B-49C0-9D84-029E69AAB90B}" type="pres">
      <dgm:prSet presAssocID="{E0BBD06B-92C7-427A-91A3-4960DC97EAEE}" presName="node" presStyleLbl="node1" presStyleIdx="0" presStyleCnt="3" custScaleX="128433" custScaleY="120900" custLinFactNeighborY="-84">
        <dgm:presLayoutVars>
          <dgm:bulletEnabled val="1"/>
        </dgm:presLayoutVars>
      </dgm:prSet>
      <dgm:spPr/>
    </dgm:pt>
    <dgm:pt modelId="{8A6C732B-CB3D-4859-A2CF-76DB96D4BECA}" type="pres">
      <dgm:prSet presAssocID="{33AB24F5-1195-4E49-80DC-4C9A604D359C}" presName="sibTrans" presStyleCnt="0"/>
      <dgm:spPr/>
    </dgm:pt>
    <dgm:pt modelId="{36F5887C-5F89-4E73-BD28-8DD2AF3D2DBA}" type="pres">
      <dgm:prSet presAssocID="{54C5E1C5-B3DD-4D9A-B7E1-13C50FE9E799}" presName="node" presStyleLbl="node1" presStyleIdx="1" presStyleCnt="3" custScaleX="123760" custScaleY="122066">
        <dgm:presLayoutVars>
          <dgm:bulletEnabled val="1"/>
        </dgm:presLayoutVars>
      </dgm:prSet>
      <dgm:spPr/>
    </dgm:pt>
    <dgm:pt modelId="{EEB8C764-5FEA-4C1D-92BF-5023CDC70904}" type="pres">
      <dgm:prSet presAssocID="{36F5DBB8-4D8D-4AEE-8E61-06371F54C212}" presName="sibTrans" presStyleCnt="0"/>
      <dgm:spPr/>
    </dgm:pt>
    <dgm:pt modelId="{9FA0CAE0-B300-496B-9E8B-21A725A08FC1}" type="pres">
      <dgm:prSet presAssocID="{F1BE3110-C553-4F30-95DA-134D892E13C9}" presName="node" presStyleLbl="node1" presStyleIdx="2" presStyleCnt="3" custScaleX="122364" custScaleY="122066">
        <dgm:presLayoutVars>
          <dgm:bulletEnabled val="1"/>
        </dgm:presLayoutVars>
      </dgm:prSet>
      <dgm:spPr/>
    </dgm:pt>
  </dgm:ptLst>
  <dgm:cxnLst>
    <dgm:cxn modelId="{CA317406-E395-4232-8391-E56D967D5AFC}" type="presOf" srcId="{6AFD169C-34BE-4D54-96AF-99D408420835}" destId="{5A663BA1-5608-41EF-8756-CD0EA27F29CF}" srcOrd="0" destOrd="0" presId="urn:microsoft.com/office/officeart/2005/8/layout/default"/>
    <dgm:cxn modelId="{C1EE2035-46C6-45F9-9C8C-E687C4BAEA7B}" srcId="{6AFD169C-34BE-4D54-96AF-99D408420835}" destId="{54C5E1C5-B3DD-4D9A-B7E1-13C50FE9E799}" srcOrd="1" destOrd="0" parTransId="{ADF01FC9-77B1-438E-89E8-FA6649413922}" sibTransId="{36F5DBB8-4D8D-4AEE-8E61-06371F54C212}"/>
    <dgm:cxn modelId="{8060B45C-5536-4117-AB51-4E14F08F1932}" srcId="{6AFD169C-34BE-4D54-96AF-99D408420835}" destId="{F1BE3110-C553-4F30-95DA-134D892E13C9}" srcOrd="2" destOrd="0" parTransId="{C68A8CD7-72D4-41F1-8816-1633F9314692}" sibTransId="{7F658A4D-4633-4040-A50E-F796EC27D4E0}"/>
    <dgm:cxn modelId="{AEC6944E-3075-4E4C-8B5D-551BC63B24C7}" type="presOf" srcId="{F1BE3110-C553-4F30-95DA-134D892E13C9}" destId="{9FA0CAE0-B300-496B-9E8B-21A725A08FC1}" srcOrd="0" destOrd="0" presId="urn:microsoft.com/office/officeart/2005/8/layout/default"/>
    <dgm:cxn modelId="{C6BD0D53-6ACE-4A44-A617-C59E2F0725A2}" srcId="{6AFD169C-34BE-4D54-96AF-99D408420835}" destId="{E0BBD06B-92C7-427A-91A3-4960DC97EAEE}" srcOrd="0" destOrd="0" parTransId="{20166098-3DAD-4FED-9299-26841DEACFDB}" sibTransId="{33AB24F5-1195-4E49-80DC-4C9A604D359C}"/>
    <dgm:cxn modelId="{F311B6AC-432D-453D-876A-300AD51413BD}" type="presOf" srcId="{E0BBD06B-92C7-427A-91A3-4960DC97EAEE}" destId="{A451DBAA-801B-49C0-9D84-029E69AAB90B}" srcOrd="0" destOrd="0" presId="urn:microsoft.com/office/officeart/2005/8/layout/default"/>
    <dgm:cxn modelId="{9C5CD8DD-4E8F-472E-8CDF-C0E44E33ACA8}" type="presOf" srcId="{54C5E1C5-B3DD-4D9A-B7E1-13C50FE9E799}" destId="{36F5887C-5F89-4E73-BD28-8DD2AF3D2DBA}" srcOrd="0" destOrd="0" presId="urn:microsoft.com/office/officeart/2005/8/layout/default"/>
    <dgm:cxn modelId="{100DBD0F-02F2-4090-92B2-A99DAA047D72}" type="presParOf" srcId="{5A663BA1-5608-41EF-8756-CD0EA27F29CF}" destId="{A451DBAA-801B-49C0-9D84-029E69AAB90B}" srcOrd="0" destOrd="0" presId="urn:microsoft.com/office/officeart/2005/8/layout/default"/>
    <dgm:cxn modelId="{0B9F0926-2582-4BD0-AC8A-869A6A8CD31E}" type="presParOf" srcId="{5A663BA1-5608-41EF-8756-CD0EA27F29CF}" destId="{8A6C732B-CB3D-4859-A2CF-76DB96D4BECA}" srcOrd="1" destOrd="0" presId="urn:microsoft.com/office/officeart/2005/8/layout/default"/>
    <dgm:cxn modelId="{7798E75E-9E71-44DA-AFB2-21908C87D22B}" type="presParOf" srcId="{5A663BA1-5608-41EF-8756-CD0EA27F29CF}" destId="{36F5887C-5F89-4E73-BD28-8DD2AF3D2DBA}" srcOrd="2" destOrd="0" presId="urn:microsoft.com/office/officeart/2005/8/layout/default"/>
    <dgm:cxn modelId="{4998CFA2-3EE6-4F41-B362-22ECD688A270}" type="presParOf" srcId="{5A663BA1-5608-41EF-8756-CD0EA27F29CF}" destId="{EEB8C764-5FEA-4C1D-92BF-5023CDC70904}" srcOrd="3" destOrd="0" presId="urn:microsoft.com/office/officeart/2005/8/layout/default"/>
    <dgm:cxn modelId="{2B446455-4359-4243-95AC-82C717553232}" type="presParOf" srcId="{5A663BA1-5608-41EF-8756-CD0EA27F29CF}" destId="{9FA0CAE0-B300-496B-9E8B-21A725A08FC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FD169C-34BE-4D54-96AF-99D40842083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E0BBD06B-92C7-427A-91A3-4960DC97EAEE}">
      <dgm:prSet phldrT="[Text]" custT="1"/>
      <dgm:spPr>
        <a:solidFill>
          <a:schemeClr val="accent4">
            <a:lumMod val="20000"/>
            <a:lumOff val="80000"/>
          </a:schemeClr>
        </a:solidFill>
      </dgm:spPr>
      <dgm:t>
        <a:bodyPr/>
        <a:lstStyle/>
        <a:p>
          <a:r>
            <a:rPr lang="de-CH" sz="1600" b="1" noProof="0" dirty="0">
              <a:solidFill>
                <a:schemeClr val="tx1"/>
              </a:solidFill>
              <a:latin typeface="Arial" panose="020B0604020202020204" pitchFamily="34" charset="0"/>
              <a:cs typeface="Arial" panose="020B0604020202020204" pitchFamily="34" charset="0"/>
            </a:rPr>
            <a:t>MRA</a:t>
          </a:r>
        </a:p>
      </dgm:t>
    </dgm:pt>
    <dgm:pt modelId="{20166098-3DAD-4FED-9299-26841DEACFDB}" type="parTrans" cxnId="{C6BD0D53-6ACE-4A44-A617-C59E2F0725A2}">
      <dgm:prSet/>
      <dgm:spPr/>
      <dgm:t>
        <a:bodyPr/>
        <a:lstStyle/>
        <a:p>
          <a:endParaRPr lang="de-DE"/>
        </a:p>
      </dgm:t>
    </dgm:pt>
    <dgm:pt modelId="{33AB24F5-1195-4E49-80DC-4C9A604D359C}" type="sibTrans" cxnId="{C6BD0D53-6ACE-4A44-A617-C59E2F0725A2}">
      <dgm:prSet/>
      <dgm:spPr/>
      <dgm:t>
        <a:bodyPr/>
        <a:lstStyle/>
        <a:p>
          <a:endParaRPr lang="de-DE"/>
        </a:p>
      </dgm:t>
    </dgm:pt>
    <dgm:pt modelId="{0DA6F2D5-3F4F-44CA-B22F-96254F369F4D}">
      <dgm:prSet phldrT="[Text]" custT="1"/>
      <dgm:spPr>
        <a:solidFill>
          <a:schemeClr val="accent4">
            <a:lumMod val="20000"/>
            <a:lumOff val="80000"/>
          </a:schemeClr>
        </a:solidFill>
      </dgm:spPr>
      <dgm:t>
        <a:bodyPr/>
        <a:lstStyle/>
        <a:p>
          <a:r>
            <a:rPr lang="de-CH" sz="1600" b="1" noProof="0" dirty="0">
              <a:solidFill>
                <a:schemeClr val="tx1"/>
              </a:solidFill>
              <a:latin typeface="Arial" panose="020B0604020202020204" pitchFamily="34" charset="0"/>
              <a:cs typeface="Arial" panose="020B0604020202020204" pitchFamily="34" charset="0"/>
            </a:rPr>
            <a:t>Libre </a:t>
          </a:r>
          <a:r>
            <a:rPr lang="de-CH" sz="1600" b="1" noProof="0" dirty="0" err="1">
              <a:solidFill>
                <a:schemeClr val="tx1"/>
              </a:solidFill>
              <a:latin typeface="Arial" panose="020B0604020202020204" pitchFamily="34" charset="0"/>
              <a:cs typeface="Arial" panose="020B0604020202020204" pitchFamily="34" charset="0"/>
            </a:rPr>
            <a:t>circulation</a:t>
          </a:r>
          <a:r>
            <a:rPr lang="de-CH" sz="1600" b="1" noProof="0" dirty="0">
              <a:solidFill>
                <a:schemeClr val="tx1"/>
              </a:solidFill>
              <a:latin typeface="Arial" panose="020B0604020202020204" pitchFamily="34" charset="0"/>
              <a:cs typeface="Arial" panose="020B0604020202020204" pitchFamily="34" charset="0"/>
            </a:rPr>
            <a:t> des </a:t>
          </a:r>
          <a:r>
            <a:rPr lang="de-CH" sz="1600" b="1" noProof="0" dirty="0" err="1">
              <a:solidFill>
                <a:schemeClr val="tx1"/>
              </a:solidFill>
              <a:latin typeface="Arial" panose="020B0604020202020204" pitchFamily="34" charset="0"/>
              <a:cs typeface="Arial" panose="020B0604020202020204" pitchFamily="34" charset="0"/>
            </a:rPr>
            <a:t>personnes</a:t>
          </a:r>
          <a:endParaRPr lang="de-CH" sz="1600" b="1" noProof="0" dirty="0">
            <a:solidFill>
              <a:schemeClr val="tx1"/>
            </a:solidFill>
            <a:latin typeface="Arial" panose="020B0604020202020204" pitchFamily="34" charset="0"/>
            <a:cs typeface="Arial" panose="020B0604020202020204" pitchFamily="34" charset="0"/>
          </a:endParaRPr>
        </a:p>
      </dgm:t>
    </dgm:pt>
    <dgm:pt modelId="{E712AFA7-61C5-4F58-BD7A-9105FEA2ED7D}" type="parTrans" cxnId="{B1377E77-FA40-407B-B01D-EB2BF392D99B}">
      <dgm:prSet/>
      <dgm:spPr/>
      <dgm:t>
        <a:bodyPr/>
        <a:lstStyle/>
        <a:p>
          <a:endParaRPr lang="de-DE"/>
        </a:p>
      </dgm:t>
    </dgm:pt>
    <dgm:pt modelId="{DD20A2E6-F6E2-4178-ACC2-4AB85ABE6F3E}" type="sibTrans" cxnId="{B1377E77-FA40-407B-B01D-EB2BF392D99B}">
      <dgm:prSet/>
      <dgm:spPr/>
      <dgm:t>
        <a:bodyPr/>
        <a:lstStyle/>
        <a:p>
          <a:endParaRPr lang="de-DE"/>
        </a:p>
      </dgm:t>
    </dgm:pt>
    <dgm:pt modelId="{54C5E1C5-B3DD-4D9A-B7E1-13C50FE9E799}">
      <dgm:prSet phldrT="[Text]" custT="1"/>
      <dgm:spPr>
        <a:solidFill>
          <a:schemeClr val="accent4">
            <a:lumMod val="20000"/>
            <a:lumOff val="80000"/>
          </a:schemeClr>
        </a:solidFill>
      </dgm:spPr>
      <dgm:t>
        <a:bodyPr/>
        <a:lstStyle/>
        <a:p>
          <a:r>
            <a:rPr lang="de-CH" sz="1600" b="1" noProof="0" dirty="0" err="1">
              <a:solidFill>
                <a:schemeClr val="tx1"/>
              </a:solidFill>
              <a:latin typeface="Arial" panose="020B0604020202020204" pitchFamily="34" charset="0"/>
              <a:cs typeface="Arial" panose="020B0604020202020204" pitchFamily="34" charset="0"/>
            </a:rPr>
            <a:t>Trafic</a:t>
          </a:r>
          <a:r>
            <a:rPr lang="de-CH" sz="1600" b="1" noProof="0" dirty="0">
              <a:solidFill>
                <a:schemeClr val="tx1"/>
              </a:solidFill>
              <a:latin typeface="Arial" panose="020B0604020202020204" pitchFamily="34" charset="0"/>
              <a:cs typeface="Arial" panose="020B0604020202020204" pitchFamily="34" charset="0"/>
            </a:rPr>
            <a:t> </a:t>
          </a:r>
          <a:r>
            <a:rPr lang="de-CH" sz="1600" b="1" noProof="0" dirty="0" err="1">
              <a:solidFill>
                <a:schemeClr val="tx1"/>
              </a:solidFill>
              <a:latin typeface="Arial" panose="020B0604020202020204" pitchFamily="34" charset="0"/>
              <a:cs typeface="Arial" panose="020B0604020202020204" pitchFamily="34" charset="0"/>
            </a:rPr>
            <a:t>aérien</a:t>
          </a:r>
          <a:endParaRPr lang="de-CH" sz="1600" b="1" noProof="0" dirty="0">
            <a:solidFill>
              <a:schemeClr val="tx1"/>
            </a:solidFill>
            <a:latin typeface="Arial" panose="020B0604020202020204" pitchFamily="34" charset="0"/>
            <a:cs typeface="Arial" panose="020B0604020202020204" pitchFamily="34" charset="0"/>
          </a:endParaRPr>
        </a:p>
      </dgm:t>
    </dgm:pt>
    <dgm:pt modelId="{ADF01FC9-77B1-438E-89E8-FA6649413922}" type="parTrans" cxnId="{C1EE2035-46C6-45F9-9C8C-E687C4BAEA7B}">
      <dgm:prSet/>
      <dgm:spPr/>
      <dgm:t>
        <a:bodyPr/>
        <a:lstStyle/>
        <a:p>
          <a:endParaRPr lang="de-DE"/>
        </a:p>
      </dgm:t>
    </dgm:pt>
    <dgm:pt modelId="{36F5DBB8-4D8D-4AEE-8E61-06371F54C212}" type="sibTrans" cxnId="{C1EE2035-46C6-45F9-9C8C-E687C4BAEA7B}">
      <dgm:prSet/>
      <dgm:spPr/>
      <dgm:t>
        <a:bodyPr/>
        <a:lstStyle/>
        <a:p>
          <a:endParaRPr lang="de-DE"/>
        </a:p>
      </dgm:t>
    </dgm:pt>
    <dgm:pt modelId="{F1BE3110-C553-4F30-95DA-134D892E13C9}">
      <dgm:prSet phldrT="[Text]" custT="1"/>
      <dgm:spPr>
        <a:solidFill>
          <a:schemeClr val="accent4">
            <a:lumMod val="20000"/>
            <a:lumOff val="80000"/>
          </a:schemeClr>
        </a:solidFill>
      </dgm:spPr>
      <dgm:t>
        <a:bodyPr/>
        <a:lstStyle/>
        <a:p>
          <a:r>
            <a:rPr lang="de-CH" sz="1600" b="1" noProof="0" dirty="0" err="1">
              <a:solidFill>
                <a:schemeClr val="tx1"/>
              </a:solidFill>
              <a:latin typeface="Arial" panose="020B0604020202020204" pitchFamily="34" charset="0"/>
              <a:cs typeface="Arial" panose="020B0604020202020204" pitchFamily="34" charset="0"/>
            </a:rPr>
            <a:t>Agriculture</a:t>
          </a:r>
          <a:endParaRPr lang="de-CH" sz="1600" b="1" noProof="0" dirty="0">
            <a:solidFill>
              <a:schemeClr val="tx1"/>
            </a:solidFill>
            <a:latin typeface="Arial" panose="020B0604020202020204" pitchFamily="34" charset="0"/>
            <a:cs typeface="Arial" panose="020B0604020202020204" pitchFamily="34" charset="0"/>
          </a:endParaRPr>
        </a:p>
      </dgm:t>
    </dgm:pt>
    <dgm:pt modelId="{C68A8CD7-72D4-41F1-8816-1633F9314692}" type="parTrans" cxnId="{8060B45C-5536-4117-AB51-4E14F08F1932}">
      <dgm:prSet/>
      <dgm:spPr/>
      <dgm:t>
        <a:bodyPr/>
        <a:lstStyle/>
        <a:p>
          <a:endParaRPr lang="de-DE"/>
        </a:p>
      </dgm:t>
    </dgm:pt>
    <dgm:pt modelId="{7F658A4D-4633-4040-A50E-F796EC27D4E0}" type="sibTrans" cxnId="{8060B45C-5536-4117-AB51-4E14F08F1932}">
      <dgm:prSet/>
      <dgm:spPr/>
      <dgm:t>
        <a:bodyPr/>
        <a:lstStyle/>
        <a:p>
          <a:endParaRPr lang="de-DE"/>
        </a:p>
      </dgm:t>
    </dgm:pt>
    <dgm:pt modelId="{BDB3C860-3DF3-4958-9320-E9288614FA79}">
      <dgm:prSet phldrT="[Text]" custT="1"/>
      <dgm:spPr>
        <a:solidFill>
          <a:schemeClr val="accent4">
            <a:lumMod val="20000"/>
            <a:lumOff val="80000"/>
          </a:schemeClr>
        </a:solidFill>
        <a:ln>
          <a:solidFill>
            <a:schemeClr val="bg1"/>
          </a:solidFill>
        </a:ln>
      </dgm:spPr>
      <dgm:t>
        <a:bodyPr/>
        <a:lstStyle/>
        <a:p>
          <a:r>
            <a:rPr lang="de-CH" sz="1600" b="1" noProof="0" dirty="0" err="1">
              <a:solidFill>
                <a:schemeClr val="tx1"/>
              </a:solidFill>
              <a:latin typeface="Arial" panose="020B0604020202020204" pitchFamily="34" charset="0"/>
              <a:cs typeface="Arial" panose="020B0604020202020204" pitchFamily="34" charset="0"/>
            </a:rPr>
            <a:t>Trafic</a:t>
          </a:r>
          <a:r>
            <a:rPr lang="de-CH" sz="1600" b="1" noProof="0" dirty="0">
              <a:solidFill>
                <a:schemeClr val="tx1"/>
              </a:solidFill>
              <a:latin typeface="Arial" panose="020B0604020202020204" pitchFamily="34" charset="0"/>
              <a:cs typeface="Arial" panose="020B0604020202020204" pitchFamily="34" charset="0"/>
            </a:rPr>
            <a:t> </a:t>
          </a:r>
          <a:r>
            <a:rPr lang="de-CH" sz="1600" b="1" noProof="0" dirty="0" err="1">
              <a:solidFill>
                <a:schemeClr val="tx1"/>
              </a:solidFill>
              <a:latin typeface="Arial" panose="020B0604020202020204" pitchFamily="34" charset="0"/>
              <a:cs typeface="Arial" panose="020B0604020202020204" pitchFamily="34" charset="0"/>
            </a:rPr>
            <a:t>terrestre</a:t>
          </a:r>
          <a:endParaRPr lang="de-CH" sz="1600" b="1" noProof="0" dirty="0">
            <a:solidFill>
              <a:schemeClr val="tx1"/>
            </a:solidFill>
            <a:latin typeface="Arial" panose="020B0604020202020204" pitchFamily="34" charset="0"/>
            <a:cs typeface="Arial" panose="020B0604020202020204" pitchFamily="34" charset="0"/>
          </a:endParaRPr>
        </a:p>
      </dgm:t>
    </dgm:pt>
    <dgm:pt modelId="{5968587E-33DE-49AE-8651-C4D50EC0B3A7}" type="parTrans" cxnId="{F4555262-CC24-462C-8521-AD16E640126D}">
      <dgm:prSet/>
      <dgm:spPr/>
      <dgm:t>
        <a:bodyPr/>
        <a:lstStyle/>
        <a:p>
          <a:endParaRPr lang="de-DE"/>
        </a:p>
      </dgm:t>
    </dgm:pt>
    <dgm:pt modelId="{D3FA13DB-E8FA-4169-A9AF-C95965995946}" type="sibTrans" cxnId="{F4555262-CC24-462C-8521-AD16E640126D}">
      <dgm:prSet/>
      <dgm:spPr/>
      <dgm:t>
        <a:bodyPr/>
        <a:lstStyle/>
        <a:p>
          <a:endParaRPr lang="de-DE"/>
        </a:p>
      </dgm:t>
    </dgm:pt>
    <dgm:pt modelId="{5A663BA1-5608-41EF-8756-CD0EA27F29CF}" type="pres">
      <dgm:prSet presAssocID="{6AFD169C-34BE-4D54-96AF-99D408420835}" presName="diagram" presStyleCnt="0">
        <dgm:presLayoutVars>
          <dgm:dir/>
          <dgm:resizeHandles val="exact"/>
        </dgm:presLayoutVars>
      </dgm:prSet>
      <dgm:spPr/>
    </dgm:pt>
    <dgm:pt modelId="{A451DBAA-801B-49C0-9D84-029E69AAB90B}" type="pres">
      <dgm:prSet presAssocID="{E0BBD06B-92C7-427A-91A3-4960DC97EAEE}" presName="node" presStyleLbl="node1" presStyleIdx="0" presStyleCnt="5" custLinFactNeighborX="-7548" custLinFactNeighborY="-1317">
        <dgm:presLayoutVars>
          <dgm:bulletEnabled val="1"/>
        </dgm:presLayoutVars>
      </dgm:prSet>
      <dgm:spPr/>
    </dgm:pt>
    <dgm:pt modelId="{8A6C732B-CB3D-4859-A2CF-76DB96D4BECA}" type="pres">
      <dgm:prSet presAssocID="{33AB24F5-1195-4E49-80DC-4C9A604D359C}" presName="sibTrans" presStyleCnt="0"/>
      <dgm:spPr/>
    </dgm:pt>
    <dgm:pt modelId="{58FC6834-1CAE-4754-B3CF-C05A245DC73E}" type="pres">
      <dgm:prSet presAssocID="{0DA6F2D5-3F4F-44CA-B22F-96254F369F4D}" presName="node" presStyleLbl="node1" presStyleIdx="1" presStyleCnt="5">
        <dgm:presLayoutVars>
          <dgm:bulletEnabled val="1"/>
        </dgm:presLayoutVars>
      </dgm:prSet>
      <dgm:spPr/>
    </dgm:pt>
    <dgm:pt modelId="{3E5F5A41-762E-47D9-8D97-105E0F858E92}" type="pres">
      <dgm:prSet presAssocID="{DD20A2E6-F6E2-4178-ACC2-4AB85ABE6F3E}" presName="sibTrans" presStyleCnt="0"/>
      <dgm:spPr/>
    </dgm:pt>
    <dgm:pt modelId="{843BA4BE-C33A-4482-A8C9-BB27C896ED4E}" type="pres">
      <dgm:prSet presAssocID="{BDB3C860-3DF3-4958-9320-E9288614FA79}" presName="node" presStyleLbl="node1" presStyleIdx="2" presStyleCnt="5">
        <dgm:presLayoutVars>
          <dgm:bulletEnabled val="1"/>
        </dgm:presLayoutVars>
      </dgm:prSet>
      <dgm:spPr/>
    </dgm:pt>
    <dgm:pt modelId="{08CDA084-E055-4B0B-AE75-0FCA61B03597}" type="pres">
      <dgm:prSet presAssocID="{D3FA13DB-E8FA-4169-A9AF-C95965995946}" presName="sibTrans" presStyleCnt="0"/>
      <dgm:spPr/>
    </dgm:pt>
    <dgm:pt modelId="{36F5887C-5F89-4E73-BD28-8DD2AF3D2DBA}" type="pres">
      <dgm:prSet presAssocID="{54C5E1C5-B3DD-4D9A-B7E1-13C50FE9E799}" presName="node" presStyleLbl="node1" presStyleIdx="3" presStyleCnt="5">
        <dgm:presLayoutVars>
          <dgm:bulletEnabled val="1"/>
        </dgm:presLayoutVars>
      </dgm:prSet>
      <dgm:spPr/>
    </dgm:pt>
    <dgm:pt modelId="{EEB8C764-5FEA-4C1D-92BF-5023CDC70904}" type="pres">
      <dgm:prSet presAssocID="{36F5DBB8-4D8D-4AEE-8E61-06371F54C212}" presName="sibTrans" presStyleCnt="0"/>
      <dgm:spPr/>
    </dgm:pt>
    <dgm:pt modelId="{9FA0CAE0-B300-496B-9E8B-21A725A08FC1}" type="pres">
      <dgm:prSet presAssocID="{F1BE3110-C553-4F30-95DA-134D892E13C9}" presName="node" presStyleLbl="node1" presStyleIdx="4" presStyleCnt="5">
        <dgm:presLayoutVars>
          <dgm:bulletEnabled val="1"/>
        </dgm:presLayoutVars>
      </dgm:prSet>
      <dgm:spPr/>
    </dgm:pt>
  </dgm:ptLst>
  <dgm:cxnLst>
    <dgm:cxn modelId="{CA317406-E395-4232-8391-E56D967D5AFC}" type="presOf" srcId="{6AFD169C-34BE-4D54-96AF-99D408420835}" destId="{5A663BA1-5608-41EF-8756-CD0EA27F29CF}" srcOrd="0" destOrd="0" presId="urn:microsoft.com/office/officeart/2005/8/layout/default"/>
    <dgm:cxn modelId="{C1EE2035-46C6-45F9-9C8C-E687C4BAEA7B}" srcId="{6AFD169C-34BE-4D54-96AF-99D408420835}" destId="{54C5E1C5-B3DD-4D9A-B7E1-13C50FE9E799}" srcOrd="3" destOrd="0" parTransId="{ADF01FC9-77B1-438E-89E8-FA6649413922}" sibTransId="{36F5DBB8-4D8D-4AEE-8E61-06371F54C212}"/>
    <dgm:cxn modelId="{8060B45C-5536-4117-AB51-4E14F08F1932}" srcId="{6AFD169C-34BE-4D54-96AF-99D408420835}" destId="{F1BE3110-C553-4F30-95DA-134D892E13C9}" srcOrd="4" destOrd="0" parTransId="{C68A8CD7-72D4-41F1-8816-1633F9314692}" sibTransId="{7F658A4D-4633-4040-A50E-F796EC27D4E0}"/>
    <dgm:cxn modelId="{F4555262-CC24-462C-8521-AD16E640126D}" srcId="{6AFD169C-34BE-4D54-96AF-99D408420835}" destId="{BDB3C860-3DF3-4958-9320-E9288614FA79}" srcOrd="2" destOrd="0" parTransId="{5968587E-33DE-49AE-8651-C4D50EC0B3A7}" sibTransId="{D3FA13DB-E8FA-4169-A9AF-C95965995946}"/>
    <dgm:cxn modelId="{AEC6944E-3075-4E4C-8B5D-551BC63B24C7}" type="presOf" srcId="{F1BE3110-C553-4F30-95DA-134D892E13C9}" destId="{9FA0CAE0-B300-496B-9E8B-21A725A08FC1}" srcOrd="0" destOrd="0" presId="urn:microsoft.com/office/officeart/2005/8/layout/default"/>
    <dgm:cxn modelId="{C6BD0D53-6ACE-4A44-A617-C59E2F0725A2}" srcId="{6AFD169C-34BE-4D54-96AF-99D408420835}" destId="{E0BBD06B-92C7-427A-91A3-4960DC97EAEE}" srcOrd="0" destOrd="0" parTransId="{20166098-3DAD-4FED-9299-26841DEACFDB}" sibTransId="{33AB24F5-1195-4E49-80DC-4C9A604D359C}"/>
    <dgm:cxn modelId="{B1377E77-FA40-407B-B01D-EB2BF392D99B}" srcId="{6AFD169C-34BE-4D54-96AF-99D408420835}" destId="{0DA6F2D5-3F4F-44CA-B22F-96254F369F4D}" srcOrd="1" destOrd="0" parTransId="{E712AFA7-61C5-4F58-BD7A-9105FEA2ED7D}" sibTransId="{DD20A2E6-F6E2-4178-ACC2-4AB85ABE6F3E}"/>
    <dgm:cxn modelId="{9A754783-1C6F-4CBA-90B9-4B5E6BF5B967}" type="presOf" srcId="{BDB3C860-3DF3-4958-9320-E9288614FA79}" destId="{843BA4BE-C33A-4482-A8C9-BB27C896ED4E}" srcOrd="0" destOrd="0" presId="urn:microsoft.com/office/officeart/2005/8/layout/default"/>
    <dgm:cxn modelId="{3EBB63A4-85E1-415D-9314-2A0018550675}" type="presOf" srcId="{0DA6F2D5-3F4F-44CA-B22F-96254F369F4D}" destId="{58FC6834-1CAE-4754-B3CF-C05A245DC73E}" srcOrd="0" destOrd="0" presId="urn:microsoft.com/office/officeart/2005/8/layout/default"/>
    <dgm:cxn modelId="{F311B6AC-432D-453D-876A-300AD51413BD}" type="presOf" srcId="{E0BBD06B-92C7-427A-91A3-4960DC97EAEE}" destId="{A451DBAA-801B-49C0-9D84-029E69AAB90B}" srcOrd="0" destOrd="0" presId="urn:microsoft.com/office/officeart/2005/8/layout/default"/>
    <dgm:cxn modelId="{9C5CD8DD-4E8F-472E-8CDF-C0E44E33ACA8}" type="presOf" srcId="{54C5E1C5-B3DD-4D9A-B7E1-13C50FE9E799}" destId="{36F5887C-5F89-4E73-BD28-8DD2AF3D2DBA}" srcOrd="0" destOrd="0" presId="urn:microsoft.com/office/officeart/2005/8/layout/default"/>
    <dgm:cxn modelId="{100DBD0F-02F2-4090-92B2-A99DAA047D72}" type="presParOf" srcId="{5A663BA1-5608-41EF-8756-CD0EA27F29CF}" destId="{A451DBAA-801B-49C0-9D84-029E69AAB90B}" srcOrd="0" destOrd="0" presId="urn:microsoft.com/office/officeart/2005/8/layout/default"/>
    <dgm:cxn modelId="{0B9F0926-2582-4BD0-AC8A-869A6A8CD31E}" type="presParOf" srcId="{5A663BA1-5608-41EF-8756-CD0EA27F29CF}" destId="{8A6C732B-CB3D-4859-A2CF-76DB96D4BECA}" srcOrd="1" destOrd="0" presId="urn:microsoft.com/office/officeart/2005/8/layout/default"/>
    <dgm:cxn modelId="{BEC22B01-2E88-4846-93F5-074A2229041A}" type="presParOf" srcId="{5A663BA1-5608-41EF-8756-CD0EA27F29CF}" destId="{58FC6834-1CAE-4754-B3CF-C05A245DC73E}" srcOrd="2" destOrd="0" presId="urn:microsoft.com/office/officeart/2005/8/layout/default"/>
    <dgm:cxn modelId="{2901C0A2-29CE-42E2-8924-27C2249B419F}" type="presParOf" srcId="{5A663BA1-5608-41EF-8756-CD0EA27F29CF}" destId="{3E5F5A41-762E-47D9-8D97-105E0F858E92}" srcOrd="3" destOrd="0" presId="urn:microsoft.com/office/officeart/2005/8/layout/default"/>
    <dgm:cxn modelId="{D8D4DE7F-7DEA-4418-AC84-95962463F6B9}" type="presParOf" srcId="{5A663BA1-5608-41EF-8756-CD0EA27F29CF}" destId="{843BA4BE-C33A-4482-A8C9-BB27C896ED4E}" srcOrd="4" destOrd="0" presId="urn:microsoft.com/office/officeart/2005/8/layout/default"/>
    <dgm:cxn modelId="{08F924AA-26A4-4DCC-A74A-8B0711351667}" type="presParOf" srcId="{5A663BA1-5608-41EF-8756-CD0EA27F29CF}" destId="{08CDA084-E055-4B0B-AE75-0FCA61B03597}" srcOrd="5" destOrd="0" presId="urn:microsoft.com/office/officeart/2005/8/layout/default"/>
    <dgm:cxn modelId="{7798E75E-9E71-44DA-AFB2-21908C87D22B}" type="presParOf" srcId="{5A663BA1-5608-41EF-8756-CD0EA27F29CF}" destId="{36F5887C-5F89-4E73-BD28-8DD2AF3D2DBA}" srcOrd="6" destOrd="0" presId="urn:microsoft.com/office/officeart/2005/8/layout/default"/>
    <dgm:cxn modelId="{4998CFA2-3EE6-4F41-B362-22ECD688A270}" type="presParOf" srcId="{5A663BA1-5608-41EF-8756-CD0EA27F29CF}" destId="{EEB8C764-5FEA-4C1D-92BF-5023CDC70904}" srcOrd="7" destOrd="0" presId="urn:microsoft.com/office/officeart/2005/8/layout/default"/>
    <dgm:cxn modelId="{2B446455-4359-4243-95AC-82C717553232}" type="presParOf" srcId="{5A663BA1-5608-41EF-8756-CD0EA27F29CF}" destId="{9FA0CAE0-B300-496B-9E8B-21A725A08FC1}" srcOrd="8"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1DBAA-801B-49C0-9D84-029E69AAB90B}">
      <dsp:nvSpPr>
        <dsp:cNvPr id="0" name=""/>
        <dsp:cNvSpPr/>
      </dsp:nvSpPr>
      <dsp:spPr>
        <a:xfrm>
          <a:off x="62505" y="4048"/>
          <a:ext cx="1476550" cy="833967"/>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CH" sz="1600" b="1" kern="1200" noProof="0" dirty="0">
              <a:solidFill>
                <a:schemeClr val="tx1"/>
              </a:solidFill>
              <a:latin typeface="Arial" panose="020B0604020202020204" pitchFamily="34" charset="0"/>
              <a:cs typeface="Arial" panose="020B0604020202020204" pitchFamily="34" charset="0"/>
            </a:rPr>
            <a:t>Santé **</a:t>
          </a:r>
        </a:p>
      </dsp:txBody>
      <dsp:txXfrm>
        <a:off x="62505" y="4048"/>
        <a:ext cx="1476550" cy="833967"/>
      </dsp:txXfrm>
    </dsp:sp>
    <dsp:sp modelId="{36F5887C-5F89-4E73-BD28-8DD2AF3D2DBA}">
      <dsp:nvSpPr>
        <dsp:cNvPr id="0" name=""/>
        <dsp:cNvSpPr/>
      </dsp:nvSpPr>
      <dsp:spPr>
        <a:xfrm>
          <a:off x="1654022" y="606"/>
          <a:ext cx="1422826" cy="842010"/>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CH" sz="1600" b="1" kern="1200" noProof="0" dirty="0">
              <a:solidFill>
                <a:schemeClr val="tx1"/>
              </a:solidFill>
              <a:latin typeface="Arial" panose="020B0604020202020204" pitchFamily="34" charset="0"/>
              <a:cs typeface="Arial" panose="020B0604020202020204" pitchFamily="34" charset="0"/>
            </a:rPr>
            <a:t>Electricité</a:t>
          </a:r>
          <a:endParaRPr lang="de-CH" sz="1200" b="1" kern="1200" noProof="0" dirty="0">
            <a:solidFill>
              <a:schemeClr val="tx1"/>
            </a:solidFill>
            <a:latin typeface="Arial" panose="020B0604020202020204" pitchFamily="34" charset="0"/>
            <a:cs typeface="Arial" panose="020B0604020202020204" pitchFamily="34" charset="0"/>
          </a:endParaRPr>
        </a:p>
      </dsp:txBody>
      <dsp:txXfrm>
        <a:off x="1654022" y="606"/>
        <a:ext cx="1422826" cy="842010"/>
      </dsp:txXfrm>
    </dsp:sp>
    <dsp:sp modelId="{9FA0CAE0-B300-496B-9E8B-21A725A08FC1}">
      <dsp:nvSpPr>
        <dsp:cNvPr id="0" name=""/>
        <dsp:cNvSpPr/>
      </dsp:nvSpPr>
      <dsp:spPr>
        <a:xfrm>
          <a:off x="866288" y="957583"/>
          <a:ext cx="1406777" cy="842010"/>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CH" sz="1600" b="1" kern="1200" noProof="0" dirty="0" err="1">
              <a:solidFill>
                <a:schemeClr val="tx1"/>
              </a:solidFill>
              <a:latin typeface="Arial" panose="020B0604020202020204" pitchFamily="34" charset="0"/>
              <a:cs typeface="Arial" panose="020B0604020202020204" pitchFamily="34" charset="0"/>
            </a:rPr>
            <a:t>Denrées</a:t>
          </a:r>
          <a:r>
            <a:rPr lang="de-CH" sz="1600" b="1" kern="1200" noProof="0" dirty="0">
              <a:solidFill>
                <a:schemeClr val="tx1"/>
              </a:solidFill>
              <a:latin typeface="Arial" panose="020B0604020202020204" pitchFamily="34" charset="0"/>
              <a:cs typeface="Arial" panose="020B0604020202020204" pitchFamily="34" charset="0"/>
            </a:rPr>
            <a:t> </a:t>
          </a:r>
          <a:r>
            <a:rPr lang="de-CH" sz="1600" b="1" kern="1200" noProof="0" dirty="0" err="1">
              <a:solidFill>
                <a:schemeClr val="tx1"/>
              </a:solidFill>
              <a:latin typeface="Arial" panose="020B0604020202020204" pitchFamily="34" charset="0"/>
              <a:cs typeface="Arial" panose="020B0604020202020204" pitchFamily="34" charset="0"/>
            </a:rPr>
            <a:t>alimentaires</a:t>
          </a:r>
          <a:endParaRPr lang="de-CH" sz="1200" b="1" kern="1200" noProof="0" dirty="0">
            <a:solidFill>
              <a:schemeClr val="tx1"/>
            </a:solidFill>
            <a:latin typeface="Arial" panose="020B0604020202020204" pitchFamily="34" charset="0"/>
            <a:cs typeface="Arial" panose="020B0604020202020204" pitchFamily="34" charset="0"/>
          </a:endParaRPr>
        </a:p>
      </dsp:txBody>
      <dsp:txXfrm>
        <a:off x="866288" y="957583"/>
        <a:ext cx="1406777" cy="842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1DBAA-801B-49C0-9D84-029E69AAB90B}">
      <dsp:nvSpPr>
        <dsp:cNvPr id="0" name=""/>
        <dsp:cNvSpPr/>
      </dsp:nvSpPr>
      <dsp:spPr>
        <a:xfrm>
          <a:off x="0" y="435472"/>
          <a:ext cx="1417657" cy="850594"/>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CH" sz="1600" b="1" kern="1200" noProof="0" dirty="0">
              <a:solidFill>
                <a:schemeClr val="tx1"/>
              </a:solidFill>
              <a:latin typeface="Arial" panose="020B0604020202020204" pitchFamily="34" charset="0"/>
              <a:cs typeface="Arial" panose="020B0604020202020204" pitchFamily="34" charset="0"/>
            </a:rPr>
            <a:t>MRA</a:t>
          </a:r>
        </a:p>
      </dsp:txBody>
      <dsp:txXfrm>
        <a:off x="0" y="435472"/>
        <a:ext cx="1417657" cy="850594"/>
      </dsp:txXfrm>
    </dsp:sp>
    <dsp:sp modelId="{58FC6834-1CAE-4754-B3CF-C05A245DC73E}">
      <dsp:nvSpPr>
        <dsp:cNvPr id="0" name=""/>
        <dsp:cNvSpPr/>
      </dsp:nvSpPr>
      <dsp:spPr>
        <a:xfrm>
          <a:off x="1559423" y="446674"/>
          <a:ext cx="1417657" cy="850594"/>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CH" sz="1600" b="1" kern="1200" noProof="0" dirty="0">
              <a:solidFill>
                <a:schemeClr val="tx1"/>
              </a:solidFill>
              <a:latin typeface="Arial" panose="020B0604020202020204" pitchFamily="34" charset="0"/>
              <a:cs typeface="Arial" panose="020B0604020202020204" pitchFamily="34" charset="0"/>
            </a:rPr>
            <a:t>Libre </a:t>
          </a:r>
          <a:r>
            <a:rPr lang="de-CH" sz="1600" b="1" kern="1200" noProof="0" dirty="0" err="1">
              <a:solidFill>
                <a:schemeClr val="tx1"/>
              </a:solidFill>
              <a:latin typeface="Arial" panose="020B0604020202020204" pitchFamily="34" charset="0"/>
              <a:cs typeface="Arial" panose="020B0604020202020204" pitchFamily="34" charset="0"/>
            </a:rPr>
            <a:t>circulation</a:t>
          </a:r>
          <a:r>
            <a:rPr lang="de-CH" sz="1600" b="1" kern="1200" noProof="0" dirty="0">
              <a:solidFill>
                <a:schemeClr val="tx1"/>
              </a:solidFill>
              <a:latin typeface="Arial" panose="020B0604020202020204" pitchFamily="34" charset="0"/>
              <a:cs typeface="Arial" panose="020B0604020202020204" pitchFamily="34" charset="0"/>
            </a:rPr>
            <a:t> des </a:t>
          </a:r>
          <a:r>
            <a:rPr lang="de-CH" sz="1600" b="1" kern="1200" noProof="0" dirty="0" err="1">
              <a:solidFill>
                <a:schemeClr val="tx1"/>
              </a:solidFill>
              <a:latin typeface="Arial" panose="020B0604020202020204" pitchFamily="34" charset="0"/>
              <a:cs typeface="Arial" panose="020B0604020202020204" pitchFamily="34" charset="0"/>
            </a:rPr>
            <a:t>personnes</a:t>
          </a:r>
          <a:endParaRPr lang="de-CH" sz="1600" b="1" kern="1200" noProof="0" dirty="0">
            <a:solidFill>
              <a:schemeClr val="tx1"/>
            </a:solidFill>
            <a:latin typeface="Arial" panose="020B0604020202020204" pitchFamily="34" charset="0"/>
            <a:cs typeface="Arial" panose="020B0604020202020204" pitchFamily="34" charset="0"/>
          </a:endParaRPr>
        </a:p>
      </dsp:txBody>
      <dsp:txXfrm>
        <a:off x="1559423" y="446674"/>
        <a:ext cx="1417657" cy="850594"/>
      </dsp:txXfrm>
    </dsp:sp>
    <dsp:sp modelId="{843BA4BE-C33A-4482-A8C9-BB27C896ED4E}">
      <dsp:nvSpPr>
        <dsp:cNvPr id="0" name=""/>
        <dsp:cNvSpPr/>
      </dsp:nvSpPr>
      <dsp:spPr>
        <a:xfrm>
          <a:off x="3118846" y="446674"/>
          <a:ext cx="1417657" cy="850594"/>
        </a:xfrm>
        <a:prstGeom prst="rect">
          <a:avLst/>
        </a:prstGeom>
        <a:solidFill>
          <a:schemeClr val="accent4">
            <a:lumMod val="20000"/>
            <a:lumOff val="80000"/>
          </a:scheme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CH" sz="1600" b="1" kern="1200" noProof="0" dirty="0" err="1">
              <a:solidFill>
                <a:schemeClr val="tx1"/>
              </a:solidFill>
              <a:latin typeface="Arial" panose="020B0604020202020204" pitchFamily="34" charset="0"/>
              <a:cs typeface="Arial" panose="020B0604020202020204" pitchFamily="34" charset="0"/>
            </a:rPr>
            <a:t>Trafic</a:t>
          </a:r>
          <a:r>
            <a:rPr lang="de-CH" sz="1600" b="1" kern="1200" noProof="0" dirty="0">
              <a:solidFill>
                <a:schemeClr val="tx1"/>
              </a:solidFill>
              <a:latin typeface="Arial" panose="020B0604020202020204" pitchFamily="34" charset="0"/>
              <a:cs typeface="Arial" panose="020B0604020202020204" pitchFamily="34" charset="0"/>
            </a:rPr>
            <a:t> </a:t>
          </a:r>
          <a:r>
            <a:rPr lang="de-CH" sz="1600" b="1" kern="1200" noProof="0" dirty="0" err="1">
              <a:solidFill>
                <a:schemeClr val="tx1"/>
              </a:solidFill>
              <a:latin typeface="Arial" panose="020B0604020202020204" pitchFamily="34" charset="0"/>
              <a:cs typeface="Arial" panose="020B0604020202020204" pitchFamily="34" charset="0"/>
            </a:rPr>
            <a:t>terrestre</a:t>
          </a:r>
          <a:endParaRPr lang="de-CH" sz="1600" b="1" kern="1200" noProof="0" dirty="0">
            <a:solidFill>
              <a:schemeClr val="tx1"/>
            </a:solidFill>
            <a:latin typeface="Arial" panose="020B0604020202020204" pitchFamily="34" charset="0"/>
            <a:cs typeface="Arial" panose="020B0604020202020204" pitchFamily="34" charset="0"/>
          </a:endParaRPr>
        </a:p>
      </dsp:txBody>
      <dsp:txXfrm>
        <a:off x="3118846" y="446674"/>
        <a:ext cx="1417657" cy="850594"/>
      </dsp:txXfrm>
    </dsp:sp>
    <dsp:sp modelId="{36F5887C-5F89-4E73-BD28-8DD2AF3D2DBA}">
      <dsp:nvSpPr>
        <dsp:cNvPr id="0" name=""/>
        <dsp:cNvSpPr/>
      </dsp:nvSpPr>
      <dsp:spPr>
        <a:xfrm>
          <a:off x="779711" y="1439034"/>
          <a:ext cx="1417657" cy="850594"/>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CH" sz="1600" b="1" kern="1200" noProof="0" dirty="0" err="1">
              <a:solidFill>
                <a:schemeClr val="tx1"/>
              </a:solidFill>
              <a:latin typeface="Arial" panose="020B0604020202020204" pitchFamily="34" charset="0"/>
              <a:cs typeface="Arial" panose="020B0604020202020204" pitchFamily="34" charset="0"/>
            </a:rPr>
            <a:t>Trafic</a:t>
          </a:r>
          <a:r>
            <a:rPr lang="de-CH" sz="1600" b="1" kern="1200" noProof="0" dirty="0">
              <a:solidFill>
                <a:schemeClr val="tx1"/>
              </a:solidFill>
              <a:latin typeface="Arial" panose="020B0604020202020204" pitchFamily="34" charset="0"/>
              <a:cs typeface="Arial" panose="020B0604020202020204" pitchFamily="34" charset="0"/>
            </a:rPr>
            <a:t> </a:t>
          </a:r>
          <a:r>
            <a:rPr lang="de-CH" sz="1600" b="1" kern="1200" noProof="0" dirty="0" err="1">
              <a:solidFill>
                <a:schemeClr val="tx1"/>
              </a:solidFill>
              <a:latin typeface="Arial" panose="020B0604020202020204" pitchFamily="34" charset="0"/>
              <a:cs typeface="Arial" panose="020B0604020202020204" pitchFamily="34" charset="0"/>
            </a:rPr>
            <a:t>aérien</a:t>
          </a:r>
          <a:endParaRPr lang="de-CH" sz="1600" b="1" kern="1200" noProof="0" dirty="0">
            <a:solidFill>
              <a:schemeClr val="tx1"/>
            </a:solidFill>
            <a:latin typeface="Arial" panose="020B0604020202020204" pitchFamily="34" charset="0"/>
            <a:cs typeface="Arial" panose="020B0604020202020204" pitchFamily="34" charset="0"/>
          </a:endParaRPr>
        </a:p>
      </dsp:txBody>
      <dsp:txXfrm>
        <a:off x="779711" y="1439034"/>
        <a:ext cx="1417657" cy="850594"/>
      </dsp:txXfrm>
    </dsp:sp>
    <dsp:sp modelId="{9FA0CAE0-B300-496B-9E8B-21A725A08FC1}">
      <dsp:nvSpPr>
        <dsp:cNvPr id="0" name=""/>
        <dsp:cNvSpPr/>
      </dsp:nvSpPr>
      <dsp:spPr>
        <a:xfrm>
          <a:off x="2339134" y="1439034"/>
          <a:ext cx="1417657" cy="850594"/>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CH" sz="1600" b="1" kern="1200" noProof="0" dirty="0" err="1">
              <a:solidFill>
                <a:schemeClr val="tx1"/>
              </a:solidFill>
              <a:latin typeface="Arial" panose="020B0604020202020204" pitchFamily="34" charset="0"/>
              <a:cs typeface="Arial" panose="020B0604020202020204" pitchFamily="34" charset="0"/>
            </a:rPr>
            <a:t>Agriculture</a:t>
          </a:r>
          <a:endParaRPr lang="de-CH" sz="1600" b="1" kern="1200" noProof="0" dirty="0">
            <a:solidFill>
              <a:schemeClr val="tx1"/>
            </a:solidFill>
            <a:latin typeface="Arial" panose="020B0604020202020204" pitchFamily="34" charset="0"/>
            <a:cs typeface="Arial" panose="020B0604020202020204" pitchFamily="34" charset="0"/>
          </a:endParaRPr>
        </a:p>
      </dsp:txBody>
      <dsp:txXfrm>
        <a:off x="2339134" y="1439034"/>
        <a:ext cx="1417657" cy="85059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3"/>
            <a:ext cx="2945659" cy="496409"/>
          </a:xfrm>
          <a:prstGeom prst="rect">
            <a:avLst/>
          </a:prstGeom>
        </p:spPr>
        <p:txBody>
          <a:bodyPr vert="horz" lIns="91417" tIns="45710" rIns="91417" bIns="45710" rtlCol="0"/>
          <a:lstStyle>
            <a:lvl1pPr algn="l">
              <a:defRPr sz="1200"/>
            </a:lvl1pPr>
          </a:lstStyle>
          <a:p>
            <a:endParaRPr lang="en-US"/>
          </a:p>
        </p:txBody>
      </p:sp>
      <p:sp>
        <p:nvSpPr>
          <p:cNvPr id="3" name="Date Placeholder 2"/>
          <p:cNvSpPr>
            <a:spLocks noGrp="1"/>
          </p:cNvSpPr>
          <p:nvPr>
            <p:ph type="dt" sz="quarter" idx="1"/>
          </p:nvPr>
        </p:nvSpPr>
        <p:spPr>
          <a:xfrm>
            <a:off x="3850448" y="3"/>
            <a:ext cx="2945659" cy="496409"/>
          </a:xfrm>
          <a:prstGeom prst="rect">
            <a:avLst/>
          </a:prstGeom>
        </p:spPr>
        <p:txBody>
          <a:bodyPr vert="horz" lIns="91417" tIns="45710" rIns="91417" bIns="45710" rtlCol="0"/>
          <a:lstStyle>
            <a:lvl1pPr algn="r">
              <a:defRPr sz="1200"/>
            </a:lvl1pPr>
          </a:lstStyle>
          <a:p>
            <a:r>
              <a:rPr lang="de-DE"/>
              <a:t>04.07.25</a:t>
            </a:r>
            <a:endParaRPr lang="en-US"/>
          </a:p>
        </p:txBody>
      </p:sp>
      <p:sp>
        <p:nvSpPr>
          <p:cNvPr id="4" name="Footer Placeholder 3"/>
          <p:cNvSpPr>
            <a:spLocks noGrp="1"/>
          </p:cNvSpPr>
          <p:nvPr>
            <p:ph type="ftr" sz="quarter" idx="2"/>
          </p:nvPr>
        </p:nvSpPr>
        <p:spPr>
          <a:xfrm>
            <a:off x="5" y="9430096"/>
            <a:ext cx="2945659" cy="496409"/>
          </a:xfrm>
          <a:prstGeom prst="rect">
            <a:avLst/>
          </a:prstGeom>
        </p:spPr>
        <p:txBody>
          <a:bodyPr vert="horz" lIns="91417" tIns="45710" rIns="91417" bIns="45710" rtlCol="0" anchor="b"/>
          <a:lstStyle>
            <a:lvl1pPr algn="l">
              <a:defRPr sz="1200"/>
            </a:lvl1pPr>
          </a:lstStyle>
          <a:p>
            <a:endParaRPr lang="en-US"/>
          </a:p>
        </p:txBody>
      </p:sp>
      <p:sp>
        <p:nvSpPr>
          <p:cNvPr id="5" name="Slide Number Placeholder 4"/>
          <p:cNvSpPr>
            <a:spLocks noGrp="1"/>
          </p:cNvSpPr>
          <p:nvPr>
            <p:ph type="sldNum" sz="quarter" idx="3"/>
          </p:nvPr>
        </p:nvSpPr>
        <p:spPr>
          <a:xfrm>
            <a:off x="3850448" y="9430096"/>
            <a:ext cx="2945659" cy="496409"/>
          </a:xfrm>
          <a:prstGeom prst="rect">
            <a:avLst/>
          </a:prstGeom>
        </p:spPr>
        <p:txBody>
          <a:bodyPr vert="horz" lIns="91417" tIns="45710" rIns="91417" bIns="45710" rtlCol="0" anchor="b"/>
          <a:lstStyle>
            <a:lvl1pPr algn="r">
              <a:defRPr sz="1200"/>
            </a:lvl1pPr>
          </a:lstStyle>
          <a:p>
            <a:fld id="{ED9F05CE-25CB-4BE7-AABA-E1310F99D3DD}" type="slidenum">
              <a:rPr lang="en-US" smtClean="0"/>
              <a:t>‹N°›</a:t>
            </a:fld>
            <a:endParaRPr lang="en-US"/>
          </a:p>
        </p:txBody>
      </p:sp>
    </p:spTree>
    <p:extLst>
      <p:ext uri="{BB962C8B-B14F-4D97-AF65-F5344CB8AC3E}">
        <p14:creationId xmlns:p14="http://schemas.microsoft.com/office/powerpoint/2010/main" val="3504136255"/>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3"/>
            <a:ext cx="2945659" cy="496409"/>
          </a:xfrm>
          <a:prstGeom prst="rect">
            <a:avLst/>
          </a:prstGeom>
        </p:spPr>
        <p:txBody>
          <a:bodyPr vert="horz" lIns="91417" tIns="45710" rIns="91417" bIns="45710" rtlCol="0"/>
          <a:lstStyle>
            <a:lvl1pPr algn="l">
              <a:defRPr sz="1200"/>
            </a:lvl1pPr>
          </a:lstStyle>
          <a:p>
            <a:endParaRPr lang="en-US"/>
          </a:p>
        </p:txBody>
      </p:sp>
      <p:sp>
        <p:nvSpPr>
          <p:cNvPr id="3" name="Date Placeholder 2"/>
          <p:cNvSpPr>
            <a:spLocks noGrp="1"/>
          </p:cNvSpPr>
          <p:nvPr>
            <p:ph type="dt" idx="1"/>
          </p:nvPr>
        </p:nvSpPr>
        <p:spPr>
          <a:xfrm>
            <a:off x="3850448" y="3"/>
            <a:ext cx="2945659" cy="496409"/>
          </a:xfrm>
          <a:prstGeom prst="rect">
            <a:avLst/>
          </a:prstGeom>
        </p:spPr>
        <p:txBody>
          <a:bodyPr vert="horz" lIns="91417" tIns="45710" rIns="91417" bIns="45710" rtlCol="0"/>
          <a:lstStyle>
            <a:lvl1pPr algn="r">
              <a:defRPr sz="1200"/>
            </a:lvl1pPr>
          </a:lstStyle>
          <a:p>
            <a:r>
              <a:rPr lang="de-DE"/>
              <a:t>04.07.25</a:t>
            </a:r>
            <a:endParaRPr lang="en-US"/>
          </a:p>
        </p:txBody>
      </p:sp>
      <p:sp>
        <p:nvSpPr>
          <p:cNvPr id="4" name="Slide Image Placeholder 3"/>
          <p:cNvSpPr>
            <a:spLocks noGrp="1" noRot="1" noChangeAspect="1"/>
          </p:cNvSpPr>
          <p:nvPr>
            <p:ph type="sldImg" idx="2"/>
          </p:nvPr>
        </p:nvSpPr>
        <p:spPr>
          <a:xfrm>
            <a:off x="711200" y="742950"/>
            <a:ext cx="5375275" cy="3722688"/>
          </a:xfrm>
          <a:prstGeom prst="rect">
            <a:avLst/>
          </a:prstGeom>
          <a:noFill/>
          <a:ln w="12700">
            <a:solidFill>
              <a:prstClr val="black"/>
            </a:solidFill>
          </a:ln>
        </p:spPr>
        <p:txBody>
          <a:bodyPr vert="horz" lIns="91417" tIns="45710" rIns="91417" bIns="45710" rtlCol="0" anchor="ctr"/>
          <a:lstStyle/>
          <a:p>
            <a:endParaRPr lang="en-US"/>
          </a:p>
        </p:txBody>
      </p:sp>
      <p:sp>
        <p:nvSpPr>
          <p:cNvPr id="5" name="Notes Placeholder 4"/>
          <p:cNvSpPr>
            <a:spLocks noGrp="1"/>
          </p:cNvSpPr>
          <p:nvPr>
            <p:ph type="body" sz="quarter" idx="3"/>
          </p:nvPr>
        </p:nvSpPr>
        <p:spPr>
          <a:xfrm>
            <a:off x="679768" y="4715910"/>
            <a:ext cx="5438140" cy="4467701"/>
          </a:xfrm>
          <a:prstGeom prst="rect">
            <a:avLst/>
          </a:prstGeom>
        </p:spPr>
        <p:txBody>
          <a:bodyPr vert="horz" lIns="91417" tIns="45710" rIns="91417" bIns="4571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5" y="9430096"/>
            <a:ext cx="2945659" cy="496409"/>
          </a:xfrm>
          <a:prstGeom prst="rect">
            <a:avLst/>
          </a:prstGeom>
        </p:spPr>
        <p:txBody>
          <a:bodyPr vert="horz" lIns="91417" tIns="45710" rIns="91417" bIns="45710" rtlCol="0" anchor="b"/>
          <a:lstStyle>
            <a:lvl1pPr algn="l">
              <a:defRPr sz="1200"/>
            </a:lvl1pPr>
          </a:lstStyle>
          <a:p>
            <a:endParaRPr lang="en-US"/>
          </a:p>
        </p:txBody>
      </p:sp>
      <p:sp>
        <p:nvSpPr>
          <p:cNvPr id="7" name="Slide Number Placeholder 6"/>
          <p:cNvSpPr>
            <a:spLocks noGrp="1"/>
          </p:cNvSpPr>
          <p:nvPr>
            <p:ph type="sldNum" sz="quarter" idx="5"/>
          </p:nvPr>
        </p:nvSpPr>
        <p:spPr>
          <a:xfrm>
            <a:off x="3850448" y="9430096"/>
            <a:ext cx="2945659" cy="496409"/>
          </a:xfrm>
          <a:prstGeom prst="rect">
            <a:avLst/>
          </a:prstGeom>
        </p:spPr>
        <p:txBody>
          <a:bodyPr vert="horz" lIns="91417" tIns="45710" rIns="91417" bIns="45710" rtlCol="0" anchor="b"/>
          <a:lstStyle>
            <a:lvl1pPr algn="r">
              <a:defRPr sz="1200"/>
            </a:lvl1pPr>
          </a:lstStyle>
          <a:p>
            <a:fld id="{7ED52D87-CCCB-4897-8754-39643E4DFE54}" type="slidenum">
              <a:rPr lang="en-US" smtClean="0"/>
              <a:t>‹N°›</a:t>
            </a:fld>
            <a:endParaRPr lang="en-US"/>
          </a:p>
        </p:txBody>
      </p:sp>
    </p:spTree>
    <p:extLst>
      <p:ext uri="{BB962C8B-B14F-4D97-AF65-F5344CB8AC3E}">
        <p14:creationId xmlns:p14="http://schemas.microsoft.com/office/powerpoint/2010/main" val="2163145099"/>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nzz.ch/schweiz/eu-vertraege-die-zuwanderung-in-die-schweiz-wird-einfacher-ld.189041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zz.ch/schweiz/eu-vertraege-die-zuwanderung-in-die-schweiz-wird-einfacher-ld.1890411"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unterwerfungsvertrag.ch/vernehmlassun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data.finance.admin.ch/superset/dashboard/p/4gmzA9LGz0O/" TargetMode="External"/><Relationship Id="rId13" Type="http://schemas.openxmlformats.org/officeDocument/2006/relationships/hyperlink" Target="https://de.statista.com/statistik/daten/studie/160142/umfrage/arbeitslosenquote-in-den-eu-laendern/#:~:text=Im%20Durchschnitt%20sind%20rund%205,3%20Prozent%2C%20signifikant%20h%C3%B6her%20liegt." TargetMode="External"/><Relationship Id="rId18" Type="http://schemas.openxmlformats.org/officeDocument/2006/relationships/hyperlink" Target="https://de.statista.com/statistik/daten/studie/2310/umfrage/kaufkraft-pro-einwohner-in-europaeischen-laendern/" TargetMode="External"/><Relationship Id="rId3" Type="http://schemas.openxmlformats.org/officeDocument/2006/relationships/hyperlink" Target="https://www.dw.com/de/eu-kommission-mit-weniger-regeln-wirtschaft-entlasten/a-71015664" TargetMode="External"/><Relationship Id="rId7" Type="http://schemas.openxmlformats.org/officeDocument/2006/relationships/hyperlink" Target="https://de.statista.com/statistik/daten/studie/188766/umfrage/bruttoinlandsprodukt-bip-pro-kopf-in-den-eu-laendern/" TargetMode="External"/><Relationship Id="rId12" Type="http://schemas.openxmlformats.org/officeDocument/2006/relationships/hyperlink" Target="https://www.arbeit.swiss/secoalv/de/home/menue/institutionen-medien/medienmitteilungen.html" TargetMode="External"/><Relationship Id="rId17" Type="http://schemas.openxmlformats.org/officeDocument/2006/relationships/hyperlink" Target="https://www.bpb.de/themen/arbeit/arbeitsmarktpolitik/322503/lohnentwicklung-in-deutschland-und-europa/" TargetMode="External"/><Relationship Id="rId2" Type="http://schemas.openxmlformats.org/officeDocument/2006/relationships/slide" Target="../slides/slide16.xml"/><Relationship Id="rId16" Type="http://schemas.openxmlformats.org/officeDocument/2006/relationships/hyperlink" Target="https://www.bfs.admin.ch/bfs/de/home/statistiken/arbeit-erwerb/loehne-erwerbseinkommen-arbeitskosten/lohnindex.assetdetail.31445476.html" TargetMode="External"/><Relationship Id="rId1" Type="http://schemas.openxmlformats.org/officeDocument/2006/relationships/notesMaster" Target="../notesMasters/notesMaster1.xml"/><Relationship Id="rId6" Type="http://schemas.openxmlformats.org/officeDocument/2006/relationships/hyperlink" Target="https://www.bfs.admin.ch/bfs/de/home/statistiken/volkswirtschaft/volkswirtschaftliche-gesamtrechnung/bruttoinlandprodukt.assetdetail.32257489.html" TargetMode="External"/><Relationship Id="rId11" Type="http://schemas.openxmlformats.org/officeDocument/2006/relationships/hyperlink" Target="https://de.euronews.com/business/2024/12/24/rangliste-durchschnittsverdienste-in-europa-wo-verdient-man-am-meisten" TargetMode="External"/><Relationship Id="rId5" Type="http://schemas.openxmlformats.org/officeDocument/2006/relationships/hyperlink" Target="https://ec.europa.eu/eurostat/de/web/products-euro-indicators/w/2-22102024-bp#:~:text=Am%20Ende%20des%20zweiten%20Quartals%202024%20setzten%20sich%20die%20Staatsschulden,EU%202%2C5%25%20aus." TargetMode="External"/><Relationship Id="rId15" Type="http://schemas.openxmlformats.org/officeDocument/2006/relationships/hyperlink" Target="https://www.destatis.de/DE/Themen/Wirtschaft/Volkswirtschaftliche-Gesamtrechnungen-Inlandsprodukt/Tabellen/eu-stabilitaetspakt-defizit-schulden-eu.html" TargetMode="External"/><Relationship Id="rId10" Type="http://schemas.openxmlformats.org/officeDocument/2006/relationships/hyperlink" Target="https://www.bfs.admin.ch/asset/de/30225994" TargetMode="External"/><Relationship Id="rId4" Type="http://schemas.openxmlformats.org/officeDocument/2006/relationships/hyperlink" Target="https://www.handelsblatt.com/politik/international/buerokratie-diese-25-berichtspflichten-der-eu-belasten-unternehmen/100072294.html" TargetMode="External"/><Relationship Id="rId9" Type="http://schemas.openxmlformats.org/officeDocument/2006/relationships/hyperlink" Target="https://www.nebelspalter.ch/themen/2024/10/die-schweiz-und-die-eu-im-vergleich" TargetMode="External"/><Relationship Id="rId14" Type="http://schemas.openxmlformats.org/officeDocument/2006/relationships/hyperlink" Target="https://de.statista.com/statistik/daten/studie/216761/umfrage/staatsverschuldung-der-schweiz-in-relation-zum-bruttoinlandsprodukt-bip/"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zz.ch/schweiz/eu-vertraege-die-zuwanderung-in-die-schweiz-wird-einfacher-ld.1890411"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zz.ch/panorama/weihnachtsmarkt-ohne-landfrauen-torten-eu-buerokratie-beendet-tradition-ld.1860463"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sev-online.ch/de/medien/medienmitteilung/2022/billigzug-flixtrain-erreicht-die-schweiz/"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nzz.ch/meinung/nimmt-man-die-verfassung-die-eu-vertraege-und-die-demokratie-ernst-fuehrt-kein-weg-am-staendemehr-vorbei-ld.1885838"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a.admin.ch/content/dam/europa/de/documents/abkommen/20231215-common-understanding_DE.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admin.ch/gov/de/start/dokumentation/medienmitteilungen.msg-id-103692.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Plus </a:t>
            </a:r>
            <a:r>
              <a:rPr lang="en-US" dirty="0" err="1"/>
              <a:t>d’informations</a:t>
            </a:r>
            <a:r>
              <a:rPr lang="en-US" dirty="0"/>
              <a:t> au </a:t>
            </a:r>
            <a:r>
              <a:rPr lang="en-US" dirty="0" err="1"/>
              <a:t>sujet</a:t>
            </a:r>
            <a:r>
              <a:rPr lang="en-US" dirty="0"/>
              <a:t> du </a:t>
            </a:r>
            <a:r>
              <a:rPr lang="en-US" dirty="0" err="1"/>
              <a:t>traité</a:t>
            </a:r>
            <a:r>
              <a:rPr lang="en-US" dirty="0"/>
              <a:t> </a:t>
            </a:r>
            <a:r>
              <a:rPr lang="en-US" dirty="0" err="1"/>
              <a:t>d’adhesion</a:t>
            </a:r>
            <a:r>
              <a:rPr lang="en-US" dirty="0"/>
              <a:t> à </a:t>
            </a:r>
            <a:r>
              <a:rPr lang="en-US" dirty="0" err="1"/>
              <a:t>l’UE</a:t>
            </a:r>
            <a:r>
              <a:rPr lang="en-US" dirty="0"/>
              <a:t> :</a:t>
            </a:r>
          </a:p>
          <a:p>
            <a:r>
              <a:rPr lang="en-US" dirty="0"/>
              <a:t>https://traite-adhesion.</a:t>
            </a:r>
            <a:r>
              <a:rPr lang="en-US"/>
              <a:t>ch/</a:t>
            </a:r>
            <a:endParaRPr lang="en-US" dirty="0"/>
          </a:p>
        </p:txBody>
      </p:sp>
      <p:sp>
        <p:nvSpPr>
          <p:cNvPr id="6" name="Datumsplatzhalter 5"/>
          <p:cNvSpPr>
            <a:spLocks noGrp="1"/>
          </p:cNvSpPr>
          <p:nvPr>
            <p:ph type="dt" idx="11"/>
          </p:nvPr>
        </p:nvSpPr>
        <p:spPr/>
        <p:txBody>
          <a:bodyPr/>
          <a:lstStyle/>
          <a:p>
            <a:r>
              <a:rPr lang="de-DE"/>
              <a:t>04.07.25</a:t>
            </a:r>
            <a:endParaRPr lang="en-US"/>
          </a:p>
        </p:txBody>
      </p:sp>
    </p:spTree>
    <p:extLst>
      <p:ext uri="{BB962C8B-B14F-4D97-AF65-F5344CB8AC3E}">
        <p14:creationId xmlns:p14="http://schemas.microsoft.com/office/powerpoint/2010/main" val="3169091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CCB8A-11A2-022A-867C-761B19A2669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4BEBF92-0E1D-AABC-3F18-4ABFF72CBB4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33FFB3F-73DF-301B-9B48-00969AF3A661}"/>
              </a:ext>
            </a:extLst>
          </p:cNvPr>
          <p:cNvSpPr>
            <a:spLocks noGrp="1"/>
          </p:cNvSpPr>
          <p:nvPr>
            <p:ph type="body" idx="1"/>
          </p:nvPr>
        </p:nvSpPr>
        <p:spPr/>
        <p:txBody>
          <a:bodyPr/>
          <a:lstStyle/>
          <a:p>
            <a:r>
              <a:rPr lang="fr-FR" dirty="0"/>
              <a:t>-Aujourd'hui déjà, </a:t>
            </a:r>
            <a:r>
              <a:rPr lang="fr-FR" b="1" dirty="0"/>
              <a:t>trois immigrants sur dix dans l'UE</a:t>
            </a:r>
            <a:r>
              <a:rPr lang="fr-FR" dirty="0"/>
              <a:t> viennent dans le cadre du regroupement familial. Ce regroupement familial devrait encore être élargi.</a:t>
            </a:r>
          </a:p>
          <a:p>
            <a:r>
              <a:rPr lang="fr-FR" dirty="0"/>
              <a:t>-Conformément aux nouveaux traités européens, peuvent venir : le conjoint, le partenaire enregistré, les enfants, les beaux-enfants, les petits-enfants, les parents, les grands-parents, les beaux-parents et les </a:t>
            </a:r>
            <a:r>
              <a:rPr lang="fr-FR" b="1" dirty="0"/>
              <a:t>beaux-grands-parents</a:t>
            </a:r>
            <a:r>
              <a:rPr lang="fr-FR" dirty="0"/>
              <a:t>. Le regroupement familial est également facilité pour les membres de la famille nécessitant des soins.</a:t>
            </a:r>
          </a:p>
          <a:p>
            <a:r>
              <a:rPr lang="fr-FR" b="1" dirty="0"/>
              <a:t>-Invitation au tourisme social :</a:t>
            </a:r>
            <a:r>
              <a:rPr lang="fr-FR" dirty="0"/>
              <a:t> l'UE définit ce que signifie « exercer une activité lucrative ». Selon le droit européen, une personne est déjà considérée comme « exerçant une activité lucrative » si elle travaille par exemple à 40%, gagne environ 2’000 francs par mois et perçoit des prestations sociales complémentaires. Ces immigrés à temps partiel peuvent même faire venir leur famille et les coûts sociaux sont pris en charge par le contribuable suisse !</a:t>
            </a:r>
          </a:p>
          <a:p>
            <a:r>
              <a:rPr lang="fr-FR" dirty="0"/>
              <a:t>-Si un citoyen de l'UE perçoit des prestations sociales pendant ces cinq ans, il est officiellement considéré comme « actif » ; ce n'est qu'après six mois que le délai de cinq ans est interrompu. Il en va de même s'il se retrouve au chômage et perçoit des allocations chômage : il reste formellement « actif » tant qu'il est inscrit auprès d'un ORP.</a:t>
            </a:r>
          </a:p>
          <a:p>
            <a:r>
              <a:rPr lang="fr-FR" b="1" dirty="0"/>
              <a:t>En bref : un citoyen de l'UE peut immigrer en Suisse avec un contrat de travail, faire venir toute sa famille, travailler pendant trois ans et demi, puis perdre son emploi, ne rien faire pendant un an et demi, pour finalement obtenir un permis de séjour permanent.</a:t>
            </a:r>
            <a:r>
              <a:rPr lang="fr-FR" dirty="0"/>
              <a:t> « Le Secrétariat d'État aux migrations (SEM) le confirme », note la NZZ (</a:t>
            </a:r>
            <a:r>
              <a:rPr lang="fr-FR" u="sng" dirty="0">
                <a:hlinkClick r:id="rId3"/>
              </a:rPr>
              <a:t>Accords avec l'UE : de nouvelles règles facilitent l'immigration en Suisse</a:t>
            </a:r>
            <a:r>
              <a:rPr lang="fr-FR" u="sng" dirty="0"/>
              <a:t>)</a:t>
            </a:r>
            <a:endParaRPr lang="fr-FR" dirty="0"/>
          </a:p>
          <a:p>
            <a:r>
              <a:rPr lang="fr-FR" dirty="0"/>
              <a:t>-L'Allemagne est déjà confrontée à la « migration due à la pauvreté » en provenance de Bulgarie et de Roumanie. Selon les déclarations du maire SPD de Duisbourg, Sören Link, ce sont surtout des clans roms qui sont introduits clandestinement et qui se voient fournir de faux contrats de travail afin de pouvoir finalement obtenir frauduleusement des prestations sociales. De telles situations menacent également la Suisse.</a:t>
            </a:r>
          </a:p>
          <a:p>
            <a:pPr lvl="0"/>
            <a:endParaRPr lang="de-CH" sz="1200" kern="1200" dirty="0">
              <a:solidFill>
                <a:schemeClr val="tx1"/>
              </a:solidFill>
              <a:effectLst/>
              <a:latin typeface="+mn-lt"/>
              <a:ea typeface="+mn-ea"/>
              <a:cs typeface="+mn-cs"/>
            </a:endParaRPr>
          </a:p>
          <a:p>
            <a:pPr>
              <a:lnSpc>
                <a:spcPct val="110000"/>
              </a:lnSpc>
            </a:pPr>
            <a:endParaRPr lang="de-CH" kern="100" dirty="0"/>
          </a:p>
          <a:p>
            <a:endParaRPr lang="de-CH" dirty="0"/>
          </a:p>
          <a:p>
            <a:endParaRPr lang="de-CH"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2992806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953E0-FAA2-CBC0-C60B-E4BD9E0DD6F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01A29C2-E264-84FE-FA92-1D708C40A78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91CB9FE-6C75-4EC3-8542-D57B03AF2AC8}"/>
              </a:ext>
            </a:extLst>
          </p:cNvPr>
          <p:cNvSpPr>
            <a:spLocks noGrp="1"/>
          </p:cNvSpPr>
          <p:nvPr>
            <p:ph type="body" idx="1"/>
          </p:nvPr>
        </p:nvSpPr>
        <p:spPr/>
        <p:txBody>
          <a:bodyPr/>
          <a:lstStyle/>
          <a:p>
            <a:r>
              <a:rPr lang="fr-FR" dirty="0"/>
              <a:t>-Aujourd'hui déjà, </a:t>
            </a:r>
            <a:r>
              <a:rPr lang="fr-FR" b="1" dirty="0"/>
              <a:t>trois immigrants sur dix dans l'UE</a:t>
            </a:r>
            <a:r>
              <a:rPr lang="fr-FR" dirty="0"/>
              <a:t> viennent dans le cadre du regroupement familial. Ce regroupement familial devrait encore être élargi.</a:t>
            </a:r>
          </a:p>
          <a:p>
            <a:r>
              <a:rPr lang="fr-FR" dirty="0"/>
              <a:t>-Conformément aux nouveaux traités européens, peuvent venir : le conjoint, le partenaire enregistré, les enfants, les beaux-enfants, les petits-enfants, les parents, les grands-parents, les beaux-parents et les </a:t>
            </a:r>
            <a:r>
              <a:rPr lang="fr-FR" b="1" dirty="0"/>
              <a:t>beaux-grands-parents</a:t>
            </a:r>
            <a:r>
              <a:rPr lang="fr-FR" dirty="0"/>
              <a:t>. Le regroupement familial est également facilité pour les membres de la famille nécessitant des soins.</a:t>
            </a:r>
          </a:p>
          <a:p>
            <a:r>
              <a:rPr lang="fr-FR" b="1" dirty="0"/>
              <a:t>-Invitation au tourisme social :</a:t>
            </a:r>
            <a:r>
              <a:rPr lang="fr-FR" dirty="0"/>
              <a:t> l'UE définit ce que signifie « exercer une activité lucrative ». Selon le droit européen, une personne est déjà considérée comme « exerçant une activité lucrative » si elle travaille par exemple à 40%, gagne environ 2’000 francs par mois et perçoit des prestations sociales complémentaires. Ces immigrants à temps partiel peuvent même faire venir leur famille et les coûts sociaux sont pris en charge par le contribuable suisse !</a:t>
            </a:r>
          </a:p>
          <a:p>
            <a:r>
              <a:rPr lang="fr-FR" dirty="0"/>
              <a:t>-Si un citoyen de l'UE perçoit des prestations sociales pendant ces cinq ans, il est officiellement considéré comme « actif » ; ce n'est qu'après six mois que le délai de cinq ans est interrompu. Il en va de même s'il se retrouve au chômage et perçoit des allocations chômage : il reste formellement « actif » tant qu'il est inscrit auprès d'un ORP.</a:t>
            </a:r>
          </a:p>
          <a:p>
            <a:r>
              <a:rPr lang="fr-FR" b="1" dirty="0"/>
              <a:t>En bref : un citoyen de l'UE peut immigrer en Suisse avec un contrat de travail, faire venir toute sa famille, travailler pendant trois ans et demi, puis perdre son emploi, ne rien faire pendant un an et demi, pour finalement obtenir un permis de séjour permanent.</a:t>
            </a:r>
            <a:r>
              <a:rPr lang="fr-FR" dirty="0"/>
              <a:t> « Le Secrétariat d'État aux migrations (SEM) le confirme », note la NZZ (</a:t>
            </a:r>
            <a:r>
              <a:rPr lang="fr-FR" u="sng" dirty="0">
                <a:hlinkClick r:id="rId3"/>
              </a:rPr>
              <a:t>Accords avec l'UE : de nouvelles règles facilitent l'immigration en Suisse</a:t>
            </a:r>
            <a:r>
              <a:rPr lang="fr-FR" u="sng" dirty="0"/>
              <a:t>)</a:t>
            </a:r>
            <a:endParaRPr lang="fr-FR" dirty="0"/>
          </a:p>
          <a:p>
            <a:r>
              <a:rPr lang="fr-FR" dirty="0"/>
              <a:t>-L'Allemagne est déjà confrontée à la « migration due à la pauvreté » en provenance de Bulgarie et de Roumanie. Selon les déclarations du maire SPD de Duisbourg, Sören Link, ce sont surtout des clans roms qui sont introduits clandestinement et qui se voient fournir de faux contrats de travail afin de pouvoir finalement obtenir frauduleusement des prestations sociales. De telles situations menacent également la Suisse.</a:t>
            </a:r>
          </a:p>
        </p:txBody>
      </p:sp>
      <p:sp>
        <p:nvSpPr>
          <p:cNvPr id="6" name="Datumsplatzhalter 5">
            <a:extLst>
              <a:ext uri="{FF2B5EF4-FFF2-40B4-BE49-F238E27FC236}">
                <a16:creationId xmlns:a16="http://schemas.microsoft.com/office/drawing/2014/main" id="{F74945AD-A49D-2158-3430-218417CE0F2D}"/>
              </a:ext>
            </a:extLst>
          </p:cNvPr>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2006039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Les accords avec l'UE coûtent à la Suisse </a:t>
            </a:r>
            <a:r>
              <a:rPr lang="fr-FR" b="1" dirty="0"/>
              <a:t>environ 1.4 milliard</a:t>
            </a:r>
            <a:r>
              <a:rPr lang="fr-FR" dirty="0"/>
              <a:t> de francs par an. À cela s'ajoutent des centaines de millions de francs de coûts supplémentaires liés à toute la bureaucratie européenne.</a:t>
            </a:r>
          </a:p>
          <a:p>
            <a:r>
              <a:rPr lang="fr-FR" b="1" dirty="0"/>
              <a:t>Paiements de cohésion (« contribution suisse »)</a:t>
            </a:r>
            <a:r>
              <a:rPr lang="fr-FR" dirty="0"/>
              <a:t> : jusqu'à présent, 130 millions par an sur une base volontaire. À partir de 2030, 350 millions par an de contributions obligatoires.</a:t>
            </a:r>
          </a:p>
          <a:p>
            <a:r>
              <a:rPr lang="fr-FR" b="1" dirty="0"/>
              <a:t>L'UE veut plus d'argent</a:t>
            </a:r>
            <a:r>
              <a:rPr lang="fr-FR" dirty="0"/>
              <a:t> : À partir de 2037, l'UE fixera des contributions plus élevées. Les nouveaux membres de l'UE issus des Balkans s'attendent à des paiements supplémentaires de plusieurs milliards. </a:t>
            </a:r>
            <a:r>
              <a:rPr lang="fr-FR" b="1" dirty="0"/>
              <a:t>La Suisse donne à l'UE, fortement endettée, un chèque en blanc</a:t>
            </a:r>
            <a:r>
              <a:rPr lang="fr-FR" dirty="0"/>
              <a:t> – et ce sont les contribuables suisses qui doivent payer.</a:t>
            </a:r>
          </a:p>
          <a:p>
            <a:r>
              <a:rPr lang="fr-FR" b="1" dirty="0"/>
              <a:t>Indexation sur le PIB : la Suisse paie deux fois plus par habitant pour les programmes de l'</a:t>
            </a:r>
            <a:r>
              <a:rPr lang="fr-FR" dirty="0"/>
              <a:t>UE</a:t>
            </a:r>
          </a:p>
          <a:p>
            <a:r>
              <a:rPr lang="fr-FR" dirty="0"/>
              <a:t>-La Suisse participe à l'accord dit « EUPA » (EU Programme Agreement). Celui-ci comprend : Horizon Europe, Euratom et Digital Europe. À cette fin, le Conseil fédéral a demandé un crédit supplémentaire de 666 millions pour 2025</a:t>
            </a:r>
            <a:r>
              <a:rPr lang="fr-FR" baseline="30000" dirty="0">
                <a:hlinkClick r:id="rId3"/>
              </a:rPr>
              <a:t>3</a:t>
            </a:r>
            <a:r>
              <a:rPr lang="fr-FR" dirty="0"/>
              <a:t>.</a:t>
            </a:r>
          </a:p>
          <a:p>
            <a:r>
              <a:rPr lang="fr-FR" dirty="0"/>
              <a:t>-Comme les contributions sont calculées sur la base de la puissance économique (revenu national brut), la Suisse paie toutefois un prix nettement plus élevé que la moyenne des États membres de l'UE.</a:t>
            </a:r>
          </a:p>
          <a:p>
            <a:r>
              <a:rPr lang="fr-FR" dirty="0"/>
              <a:t>-Le budget de l'UE pour les trois programmes s'élève en moyenne à 17.61 milliards d'euros par an. Par habitant, la Suisse paie deux fois plus pour participer à l'EUPA : </a:t>
            </a:r>
            <a:r>
              <a:rPr lang="fr-FR" b="1" dirty="0"/>
              <a:t>à savoir 74 francs par habitant contre 39 euros par habitant de l'UE</a:t>
            </a:r>
            <a:r>
              <a:rPr lang="fr-FR" dirty="0"/>
              <a:t>.</a:t>
            </a:r>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3231107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sz="1700"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1629726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Les deux nations leaders de l'UE en particulier sont en crise : l'Allemagne et la France </a:t>
            </a:r>
          </a:p>
          <a:p>
            <a:endParaRPr lang="de-CH" dirty="0"/>
          </a:p>
          <a:p>
            <a:endParaRPr lang="de-CH" dirty="0"/>
          </a:p>
          <a:p>
            <a:endParaRPr lang="de-CH" dirty="0"/>
          </a:p>
        </p:txBody>
      </p:sp>
      <p:sp>
        <p:nvSpPr>
          <p:cNvPr id="4" name="Foliennummernplatzhalter 3"/>
          <p:cNvSpPr>
            <a:spLocks noGrp="1"/>
          </p:cNvSpPr>
          <p:nvPr>
            <p:ph type="sldNum" sz="quarter" idx="5"/>
          </p:nvPr>
        </p:nvSpPr>
        <p:spPr/>
        <p:txBody>
          <a:bodyPr/>
          <a:lstStyle/>
          <a:p>
            <a:fld id="{7ED52D87-CCCB-4897-8754-39643E4DFE54}" type="slidenum">
              <a:rPr lang="en-US" smtClean="0"/>
              <a:t>14</a:t>
            </a:fld>
            <a:endParaRPr lang="en-US"/>
          </a:p>
        </p:txBody>
      </p:sp>
    </p:spTree>
    <p:extLst>
      <p:ext uri="{BB962C8B-B14F-4D97-AF65-F5344CB8AC3E}">
        <p14:creationId xmlns:p14="http://schemas.microsoft.com/office/powerpoint/2010/main" val="702552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u="sng" dirty="0">
                <a:solidFill>
                  <a:srgbClr val="1F4E79"/>
                </a:solidFill>
                <a:latin typeface="Calibri" panose="020F0502020204030204" pitchFamily="34" charset="0"/>
                <a:ea typeface="Calibri" panose="020F0502020204030204" pitchFamily="34" charset="0"/>
                <a:cs typeface="Calibri" panose="020F0502020204030204" pitchFamily="34" charset="0"/>
                <a:hlinkClick r:id="rId3"/>
              </a:rPr>
              <a:t>https://www.dw.com/de/eu-kommission-mit-weniger-regeln-wirtschaft-entlasten/a-71015664</a:t>
            </a:r>
            <a:endParaRPr lang="de-CH" dirty="0">
              <a:latin typeface="Calibri" panose="020F0502020204030204" pitchFamily="34" charset="0"/>
              <a:ea typeface="Calibri" panose="020F0502020204030204" pitchFamily="34" charset="0"/>
            </a:endParaRPr>
          </a:p>
          <a:p>
            <a:r>
              <a:rPr lang="de-CH" dirty="0">
                <a:latin typeface="Calibri" panose="020F0502020204030204" pitchFamily="34" charset="0"/>
                <a:ea typeface="Calibri" panose="020F0502020204030204" pitchFamily="34" charset="0"/>
              </a:rPr>
              <a:t>Oder auch </a:t>
            </a:r>
            <a:r>
              <a:rPr lang="de-CH" u="sng" dirty="0">
                <a:solidFill>
                  <a:srgbClr val="1F4E79"/>
                </a:solidFill>
                <a:latin typeface="Calibri" panose="020F0502020204030204" pitchFamily="34" charset="0"/>
                <a:ea typeface="Calibri" panose="020F0502020204030204" pitchFamily="34" charset="0"/>
                <a:cs typeface="Calibri" panose="020F0502020204030204" pitchFamily="34" charset="0"/>
                <a:hlinkClick r:id="rId4"/>
              </a:rPr>
              <a:t>https://www.handelsblatt.com/politik/international/buerokratie-diese-25-berichtspflichten-der-eu-belasten-unternehmen/100072294.html</a:t>
            </a:r>
            <a:endParaRPr lang="de-CH" u="sng" dirty="0">
              <a:solidFill>
                <a:srgbClr val="1F4E79"/>
              </a:solidFill>
              <a:latin typeface="Calibri" panose="020F0502020204030204" pitchFamily="34" charset="0"/>
              <a:ea typeface="Calibri" panose="020F0502020204030204" pitchFamily="34" charset="0"/>
              <a:cs typeface="Calibri" panose="020F0502020204030204" pitchFamily="34" charset="0"/>
            </a:endParaRPr>
          </a:p>
          <a:p>
            <a:endParaRPr lang="de-CH" u="sng" dirty="0">
              <a:solidFill>
                <a:srgbClr val="1F4E79"/>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5"/>
              </a:rPr>
              <a:t>Durchschnittslohn EU ist kaufkraftbereinigt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5"/>
              </a:rPr>
              <a:t>Öffentlicher Schuldenstand im Euroraum bei 88,1% des BIP - Euroindikatoren - Eurostat</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6"/>
              </a:rPr>
              <a:t>Bruttoinlandprodukt pro Kopf - 1991-2023 | Tabelle</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7"/>
              </a:rPr>
              <a:t>BIP pro Kopf in Europa 2023 | Statista</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8"/>
              </a:rPr>
              <a:t>Bundeshaushalt | BIP Real 1995-2024</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9"/>
              </a:rPr>
              <a:t>Nebelspalter | Die Schweiz und die EU im Vergleich</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10"/>
              </a:rPr>
              <a:t>2022 lag der Medianlohn bei 6788 Franken - | Medienmitteilung</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11"/>
              </a:rPr>
              <a:t>Rangliste Durchschnittsverdienste in Europa: Wo verdient man am meisten? | Euronews</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Durchschnittliche Arbeitslosenquote Schweiz 2024: </a:t>
            </a:r>
            <a:r>
              <a:rPr kumimoji="0" lang="de-CH" sz="18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12"/>
              </a:rPr>
              <a:t>Medienmitteilungen</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13"/>
              </a:rPr>
              <a:t>EU - Aktuelle Arbeitslosenquoten in Europa | Statista</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4"/>
              </a:rPr>
              <a:t>Schweiz - Staatsschuldenquote 2022 | Statista</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5"/>
              </a:rPr>
              <a:t>Schuldenstandquoten der EU-Mitgliedstaaten Bruttoschulden (konsolidiert) in % des Bruttoinlandsproduktes - Statistisches Bundesamt</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6"/>
              </a:rPr>
              <a:t>Schweizerischer Lohnindex: Index und Veränderung auf der Basis 2010 = 100 (NOGA08) - 2010-2023 | Tabelle</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7"/>
              </a:rPr>
              <a:t>Lohnentwicklung in Deutschland und Europa | Arbeitsmarktpolitik | bpb.de</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8"/>
              </a:rPr>
              <a:t>Europa: Länder mit der höchsten Kaufkraft pro Einwohner 2024 | Statista</a:t>
            </a:r>
            <a:endParaRPr kumimoji="0" lang="de-CH"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5"/>
              </a:rPr>
              <a:t>Öffentlicher Schuldenstand im Euroraum bei 88,1% des BIP - Euroindikatoren - Eurostat</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6"/>
              </a:rPr>
              <a:t>Bruttoinlandprodukt pro Kopf - 1991-2023 | Tabelle</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7"/>
              </a:rPr>
              <a:t>BIP pro Kopf in Europa 2023 | Statista</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8"/>
              </a:rPr>
              <a:t>Bundeshaushalt | BIP Real 1995-2024</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9"/>
              </a:rPr>
              <a:t>Nebelspalter | Die Schweiz und die EU im Vergleich</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10"/>
              </a:rPr>
              <a:t>2022 lag der Medianlohn bei 6788 Franken - | Medienmitteilung</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11"/>
              </a:rPr>
              <a:t>Rangliste Durchschnittsverdienste in Europa: Wo verdient man am meisten? | Euronews</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Durchschnittliche Arbeitslosenquote Schweiz 2024: </a:t>
            </a:r>
            <a:r>
              <a:rPr kumimoji="0" lang="de-CH" sz="12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12"/>
              </a:rPr>
              <a:t>Medienmitteilungen</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1F4E79"/>
                </a:solidFill>
                <a:effectLst/>
                <a:uLnTx/>
                <a:uFillTx/>
                <a:latin typeface="Calibri" panose="020F0502020204030204" pitchFamily="34" charset="0"/>
                <a:ea typeface="Calibri" panose="020F0502020204030204" pitchFamily="34" charset="0"/>
                <a:cs typeface="Calibri" panose="020F0502020204030204" pitchFamily="34" charset="0"/>
                <a:hlinkClick r:id="rId13"/>
              </a:rPr>
              <a:t>EU - Aktuelle Arbeitslosenquoten in Europa | Statista</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4"/>
              </a:rPr>
              <a:t>Schweiz - Staatsschuldenquote 2022 | Statista</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5"/>
              </a:rPr>
              <a:t>Schuldenstandquoten der EU-Mitgliedstaaten Bruttoschulden (konsolidiert) in % des Bruttoinlandsproduktes - Statistisches Bundesamt</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6"/>
              </a:rPr>
              <a:t>Schweizerischer Lohnindex: Index und Veränderung auf der Basis 2010 = 100 (NOGA08) - 2010-2023 | Tabelle</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7"/>
              </a:rPr>
              <a:t>Lohnentwicklung in Deutschland und Europa | Arbeitsmarktpolitik | bpb.de</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sng"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Calibri" panose="020F0502020204030204" pitchFamily="34" charset="0"/>
                <a:hlinkClick r:id="rId18"/>
              </a:rPr>
              <a:t>Europa: Länder mit der höchsten Kaufkraft pro Einwohner 2024 | Statista</a:t>
            </a:r>
            <a:endParaRPr kumimoji="0" lang="de-CH"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endParaRPr lang="de-CH" dirty="0"/>
          </a:p>
        </p:txBody>
      </p:sp>
      <p:sp>
        <p:nvSpPr>
          <p:cNvPr id="4" name="Foliennummernplatzhalter 3"/>
          <p:cNvSpPr>
            <a:spLocks noGrp="1"/>
          </p:cNvSpPr>
          <p:nvPr>
            <p:ph type="sldNum" sz="quarter" idx="5"/>
          </p:nvPr>
        </p:nvSpPr>
        <p:spPr/>
        <p:txBody>
          <a:bodyPr/>
          <a:lstStyle/>
          <a:p>
            <a:fld id="{7ED52D87-CCCB-4897-8754-39643E4DFE54}" type="slidenum">
              <a:rPr lang="en-US" smtClean="0"/>
              <a:t>15</a:t>
            </a:fld>
            <a:endParaRPr lang="en-US"/>
          </a:p>
        </p:txBody>
      </p:sp>
    </p:spTree>
    <p:extLst>
      <p:ext uri="{BB962C8B-B14F-4D97-AF65-F5344CB8AC3E}">
        <p14:creationId xmlns:p14="http://schemas.microsoft.com/office/powerpoint/2010/main" val="985594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La dette de l'Union européenne a atteint des proportions dramatiques :</a:t>
            </a:r>
          </a:p>
          <a:p>
            <a:r>
              <a:rPr lang="fr-FR" dirty="0"/>
              <a:t>en 2024, la dette </a:t>
            </a:r>
            <a:r>
              <a:rPr lang="fr-FR" b="1" dirty="0"/>
              <a:t>totale s'élevait à plus de 14’300 milliards d'euros</a:t>
            </a:r>
            <a:endParaRPr lang="fr-FR" dirty="0"/>
          </a:p>
          <a:p>
            <a:r>
              <a:rPr lang="fr-FR" b="1" dirty="0"/>
              <a:t>(soit 14’300’000’000’000 euros, ou environ 32’000 euros par habitant).</a:t>
            </a:r>
            <a:endParaRPr lang="fr-FR" dirty="0"/>
          </a:p>
          <a:p>
            <a:r>
              <a:rPr lang="fr-FR" dirty="0"/>
              <a:t>Remarque concernant la Suisse : grâce à l'introduction du frein à l'endettement (voté en 2001 avec 85% des voix !) en 2004, la Suisse a pu réduire continuellement sa dette fédérale. La gauche s'est opposée au frein à l'endettement et tente encore aujourd'hui de l'assouplir ou de le supprimer.</a:t>
            </a:r>
          </a:p>
          <a:p>
            <a:r>
              <a:rPr lang="fr-FR" dirty="0"/>
              <a:t>Pourquoi cette augmentation à partir de 2020 ? Les mesures liées au Covid-19 ! Malheureusement, la majorité du Conseil fédéral et du Parlement a exagéré les mesures et les a maintenues beaucoup trop longtemps. Coût : environ 30 milliards. Ceux-ci pèsent encore aujourd'hui sur le budget fédéral. </a:t>
            </a:r>
          </a:p>
          <a:p>
            <a:endParaRPr lang="de-CH" dirty="0"/>
          </a:p>
        </p:txBody>
      </p:sp>
      <p:sp>
        <p:nvSpPr>
          <p:cNvPr id="4" name="Foliennummernplatzhalter 3"/>
          <p:cNvSpPr>
            <a:spLocks noGrp="1"/>
          </p:cNvSpPr>
          <p:nvPr>
            <p:ph type="sldNum" sz="quarter" idx="5"/>
          </p:nvPr>
        </p:nvSpPr>
        <p:spPr/>
        <p:txBody>
          <a:bodyPr/>
          <a:lstStyle/>
          <a:p>
            <a:fld id="{7ED52D87-CCCB-4897-8754-39643E4DFE54}" type="slidenum">
              <a:rPr lang="en-US" smtClean="0"/>
              <a:t>16</a:t>
            </a:fld>
            <a:endParaRPr lang="en-US"/>
          </a:p>
        </p:txBody>
      </p:sp>
    </p:spTree>
    <p:extLst>
      <p:ext uri="{BB962C8B-B14F-4D97-AF65-F5344CB8AC3E}">
        <p14:creationId xmlns:p14="http://schemas.microsoft.com/office/powerpoint/2010/main" val="1761469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-Aujourd'hui déjà, </a:t>
            </a:r>
            <a:r>
              <a:rPr lang="fr-FR" b="1" dirty="0"/>
              <a:t>trois immigrants sur dix dans l'UE</a:t>
            </a:r>
            <a:r>
              <a:rPr lang="fr-FR" dirty="0"/>
              <a:t> viennent dans le cadre du regroupement familial. Ce regroupement familial devrait encore être élargi.</a:t>
            </a:r>
          </a:p>
          <a:p>
            <a:r>
              <a:rPr lang="fr-FR" dirty="0"/>
              <a:t>-Conformément aux nouveaux traités européens, peuvent venir : le conjoint, le partenaire enregistré, les enfants, les beaux-enfants, les petits-enfants, les parents, les grands-parents, les beaux-parents et les </a:t>
            </a:r>
            <a:r>
              <a:rPr lang="fr-FR" b="1" dirty="0"/>
              <a:t>beaux-grands-parents</a:t>
            </a:r>
            <a:r>
              <a:rPr lang="fr-FR" dirty="0"/>
              <a:t>. Le regroupement familial est également facilité pour les membres de la famille nécessitant des soins.</a:t>
            </a:r>
          </a:p>
          <a:p>
            <a:r>
              <a:rPr lang="fr-FR" b="1" dirty="0"/>
              <a:t>-Invitation au tourisme social :</a:t>
            </a:r>
            <a:r>
              <a:rPr lang="fr-FR" dirty="0"/>
              <a:t> l'UE définit ce que signifie « exercer une activité lucrative ». Selon le droit européen, une personne est déjà considérée comme « exerçant une activité lucrative » si elle travaille par exemple à 40%, gagne environ 2’000 francs par mois et perçoit des prestations sociales complémentaires. Ces immigrants à temps partiel peuvent même faire venir leur famille ; les coûts sociaux sont pris en charge par le contribuable suisse !</a:t>
            </a:r>
          </a:p>
          <a:p>
            <a:r>
              <a:rPr lang="fr-FR" dirty="0"/>
              <a:t>-Si un citoyen de l'UE perçoit des prestations sociales pendant ces cinq ans, il est officiellement considéré comme « actif » et ce n'est qu'après six mois que le délai de cinq ans est interrompu. Il en va de même s'il se retrouve au chômage et perçoit des allocations chômage : il reste formellement « actif » tant qu'il est inscrit auprès d'un ORP.</a:t>
            </a:r>
          </a:p>
          <a:p>
            <a:r>
              <a:rPr lang="fr-FR" b="1" dirty="0"/>
              <a:t>En bref : un citoyen de l'UE peut immigrer en Suisse avec un contrat de travail, faire venir toute sa famille, travailler pendant trois ans et demi, puis perdre son emploi, ne rien faire pendant un an et demi, pour finalement obtenir un permis de séjour permanent.</a:t>
            </a:r>
            <a:r>
              <a:rPr lang="fr-FR" dirty="0"/>
              <a:t> « Le Secrétariat d'État aux migrations (SEM) le confirme », note la NZZ (</a:t>
            </a:r>
            <a:r>
              <a:rPr lang="fr-FR" u="sng" dirty="0">
                <a:hlinkClick r:id="rId3"/>
              </a:rPr>
              <a:t>Accords avec l'UE : de nouvelles règles facilitent l'immigration en Suisse</a:t>
            </a:r>
            <a:r>
              <a:rPr lang="fr-FR" u="sng" dirty="0"/>
              <a:t>)</a:t>
            </a:r>
            <a:endParaRPr lang="fr-FR" dirty="0"/>
          </a:p>
          <a:p>
            <a:r>
              <a:rPr lang="fr-FR" dirty="0"/>
              <a:t>-L'Allemagne est déjà confrontée à la « migration due à la pauvreté » en provenance de Bulgarie et de Roumanie. Selon les déclarations du maire SPD de Duisbourg, Sören Link, ce sont surtout des clans roms qui sont introduits clandestinement et qui se voient fournir de faux contrats de travail afin de pouvoir finalement obtenir frauduleusement des prestations sociales. De telles situations menacent également la Suisse.</a:t>
            </a:r>
          </a:p>
          <a:p>
            <a:endParaRPr lang="de-DE" dirty="0"/>
          </a:p>
          <a:p>
            <a:endParaRPr lang="de-CH" dirty="0"/>
          </a:p>
          <a:p>
            <a:endParaRPr lang="de-CH" dirty="0"/>
          </a:p>
        </p:txBody>
      </p:sp>
      <p:sp>
        <p:nvSpPr>
          <p:cNvPr id="4" name="Datumsplatzhalter 3"/>
          <p:cNvSpPr>
            <a:spLocks noGrp="1"/>
          </p:cNvSpPr>
          <p:nvPr>
            <p:ph type="dt" idx="1"/>
          </p:nvPr>
        </p:nvSpPr>
        <p:spPr/>
        <p:txBody>
          <a:bodyPr/>
          <a:lstStyle/>
          <a:p>
            <a:r>
              <a:rPr lang="de-DE"/>
              <a:t>04.07.25</a:t>
            </a:r>
            <a:endParaRPr lang="en-US"/>
          </a:p>
        </p:txBody>
      </p:sp>
    </p:spTree>
    <p:extLst>
      <p:ext uri="{BB962C8B-B14F-4D97-AF65-F5344CB8AC3E}">
        <p14:creationId xmlns:p14="http://schemas.microsoft.com/office/powerpoint/2010/main" val="1727343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Les </a:t>
            </a:r>
            <a:r>
              <a:rPr lang="fr-FR" b="1" dirty="0"/>
              <a:t>réglementations européennes sont adaptées à un grand marché intérieur</a:t>
            </a:r>
            <a:r>
              <a:rPr lang="fr-FR" dirty="0"/>
              <a:t> et ne tiennent pas compte des structures spécifiques du marché énergétique suisse. Cela peut entraîner des distorsions de concurrence qui désavantagent les entreprises suisses. Les centrales hydroélectriques, qui constituent l'épine dorsale de l'approvisionnement énergétique suisse, souffriront particulièrement des règles européennes en matière d'aides d'État.</a:t>
            </a:r>
          </a:p>
          <a:p>
            <a:r>
              <a:rPr lang="fr-FR" dirty="0"/>
              <a:t>Les </a:t>
            </a:r>
            <a:r>
              <a:rPr lang="fr-FR" b="1" dirty="0"/>
              <a:t>structures fédérales de notre système énergétique</a:t>
            </a:r>
            <a:r>
              <a:rPr lang="fr-FR" dirty="0"/>
              <a:t> sont particulièrement touchées. Les centrales électriques communales, qui bénéficient traditionnellement d'une priorité d'alimentation et jouent un rôle important dans l'approvisionnement énergétique décentralisé, seraient désavantagées par les règles de concurrence de l'UE.</a:t>
            </a:r>
          </a:p>
          <a:p>
            <a:r>
              <a:rPr lang="fr-FR" dirty="0"/>
              <a:t>Avec l'accord sur l'électricité, la Suisse s'engage non seulement à </a:t>
            </a:r>
            <a:r>
              <a:rPr lang="fr-FR" b="1" dirty="0"/>
              <a:t>reprendre l'ensemble des prescriptions</a:t>
            </a:r>
            <a:r>
              <a:rPr lang="fr-FR" dirty="0"/>
              <a:t> du marché intérieur européen de l'électricité, mais aussi à s'</a:t>
            </a:r>
            <a:r>
              <a:rPr lang="fr-FR" b="1" dirty="0"/>
              <a:t>intégrer institutionnellement</a:t>
            </a:r>
            <a:r>
              <a:rPr lang="fr-FR" dirty="0"/>
              <a:t> dans sa structure de surveillance. Pour la Commission fédérale de l'électricité (</a:t>
            </a:r>
            <a:r>
              <a:rPr lang="fr-FR" dirty="0" err="1"/>
              <a:t>ElCom</a:t>
            </a:r>
            <a:r>
              <a:rPr lang="fr-FR" dirty="0"/>
              <a:t>), cela signifie un changement fondamental de sa fonction et de son ancrage politique. L'</a:t>
            </a:r>
            <a:r>
              <a:rPr lang="fr-FR" dirty="0" err="1"/>
              <a:t>ElCom</a:t>
            </a:r>
            <a:r>
              <a:rPr lang="fr-FR" dirty="0"/>
              <a:t> devient en fait l'</a:t>
            </a:r>
            <a:r>
              <a:rPr lang="fr-FR" b="1" dirty="0"/>
              <a:t>organe d'exécution opérationnel de la réglementation européenne</a:t>
            </a:r>
            <a:r>
              <a:rPr lang="fr-FR" dirty="0"/>
              <a:t>, sans que celle-ci ait été légitimée par un processus démocratique suisse.</a:t>
            </a:r>
          </a:p>
          <a:p>
            <a:r>
              <a:rPr lang="fr-FR" b="1" dirty="0"/>
              <a:t>Aides d'État</a:t>
            </a:r>
            <a:endParaRPr lang="fr-FR" dirty="0"/>
          </a:p>
          <a:p>
            <a:r>
              <a:rPr lang="fr-FR" dirty="0"/>
              <a:t>-Les redevances hydrauliques pourraient être mises sous pression, au plus tard lors de la réattribution des concessions selon les exigences de l'UE</a:t>
            </a:r>
          </a:p>
          <a:p>
            <a:r>
              <a:rPr lang="fr-FR" dirty="0"/>
              <a:t>-Les contributions à l'investissement et les primes de marché variables pour les énergies renouvelables ne seront plus possibles après 6 ans</a:t>
            </a:r>
          </a:p>
          <a:p>
            <a:r>
              <a:rPr lang="fr-FR" dirty="0"/>
              <a:t>-Les contributions aux coûts d'exploitation pour la biomasse et la géothermie, les indemnités pour les mesures relatives aux débits résiduels et pour l'assainissement écologique de l'énergie hydraulique ne seront plus possibles après 10 ans</a:t>
            </a:r>
          </a:p>
          <a:p>
            <a:r>
              <a:rPr lang="fr-FR" dirty="0"/>
              <a:t>-Règles identiques pour la promotion des énergies renouvelables : la politique climatique et la politique en matière de CO2 seront-elles désormais déterminées par l'UE ?</a:t>
            </a:r>
          </a:p>
          <a:p>
            <a:r>
              <a:rPr lang="fr-FR" dirty="0"/>
              <a:t>La libéralisation du marché de l'électricité présente davantage d'inconvénients : </a:t>
            </a:r>
            <a:r>
              <a:rPr lang="fr-FR" b="1" dirty="0"/>
              <a:t>elle risque d'entraîner une hausse et une fluctuation extrême des prix de l'électricité.</a:t>
            </a:r>
            <a:r>
              <a:rPr lang="fr-FR" dirty="0"/>
              <a:t> L'UE pourra accéder à nos réserves hivernales après un délai de six ans.</a:t>
            </a:r>
          </a:p>
          <a:p>
            <a:r>
              <a:rPr lang="fr-FR" dirty="0"/>
              <a:t>Nous constatons déjà aujourd'hui </a:t>
            </a:r>
            <a:r>
              <a:rPr lang="fr-FR" b="1" dirty="0"/>
              <a:t>à quel point l'approvisionnement en électricité dans l'espace européen</a:t>
            </a:r>
            <a:r>
              <a:rPr lang="fr-FR" dirty="0"/>
              <a:t> est précaire.</a:t>
            </a:r>
          </a:p>
          <a:p>
            <a:pPr fontAlgn="base"/>
            <a:endParaRPr lang="de-DE" sz="1200" b="0" i="0" kern="1200" dirty="0">
              <a:solidFill>
                <a:schemeClr val="tx1"/>
              </a:solidFill>
              <a:effectLst/>
              <a:latin typeface="+mn-lt"/>
              <a:ea typeface="+mn-ea"/>
              <a:cs typeface="+mn-cs"/>
            </a:endParaRPr>
          </a:p>
          <a:p>
            <a:endParaRPr lang="de-DE" sz="1200" b="0" i="0" kern="1200" dirty="0">
              <a:solidFill>
                <a:schemeClr val="tx1"/>
              </a:solidFill>
              <a:effectLst/>
              <a:latin typeface="+mn-lt"/>
              <a:ea typeface="+mn-ea"/>
              <a:cs typeface="+mn-cs"/>
            </a:endParaRPr>
          </a:p>
          <a:p>
            <a:endParaRPr lang="de-CH"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520520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C916-1FFF-6137-B291-0EFA804FB31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9302A15-5503-2FFE-D09B-C3D83ADAFEF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5C76951-6AA1-1FC9-E9A9-DB005FD31A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p:txBody>
      </p:sp>
      <p:sp>
        <p:nvSpPr>
          <p:cNvPr id="4" name="Datumsplatzhalter 3">
            <a:extLst>
              <a:ext uri="{FF2B5EF4-FFF2-40B4-BE49-F238E27FC236}">
                <a16:creationId xmlns:a16="http://schemas.microsoft.com/office/drawing/2014/main" id="{0C60447D-2E40-0E07-306B-AD7CC3D1A0CE}"/>
              </a:ext>
            </a:extLst>
          </p:cNvPr>
          <p:cNvSpPr>
            <a:spLocks noGrp="1"/>
          </p:cNvSpPr>
          <p:nvPr>
            <p:ph type="dt" idx="1"/>
          </p:nvPr>
        </p:nvSpPr>
        <p:spPr/>
        <p:txBody>
          <a:bodyPr/>
          <a:lstStyle/>
          <a:p>
            <a:r>
              <a:rPr lang="de-DE"/>
              <a:t>04.07.25</a:t>
            </a:r>
            <a:endParaRPr lang="en-US"/>
          </a:p>
        </p:txBody>
      </p:sp>
    </p:spTree>
    <p:extLst>
      <p:ext uri="{BB962C8B-B14F-4D97-AF65-F5344CB8AC3E}">
        <p14:creationId xmlns:p14="http://schemas.microsoft.com/office/powerpoint/2010/main" val="456021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CH" sz="1200" b="1" dirty="0" err="1">
                <a:latin typeface="+mn-lt"/>
              </a:rPr>
              <a:t>Où</a:t>
            </a:r>
            <a:r>
              <a:rPr lang="de-CH" sz="1200" b="1" dirty="0">
                <a:latin typeface="+mn-lt"/>
              </a:rPr>
              <a:t> en </a:t>
            </a:r>
            <a:r>
              <a:rPr lang="de-CH" sz="1200" b="1" dirty="0" err="1">
                <a:latin typeface="+mn-lt"/>
              </a:rPr>
              <a:t>sommes-nous</a:t>
            </a:r>
            <a:r>
              <a:rPr lang="de-CH" sz="1200" b="1" dirty="0">
                <a:latin typeface="+mn-lt"/>
              </a:rPr>
              <a:t> ?</a:t>
            </a:r>
          </a:p>
          <a:p>
            <a:pPr marL="0" indent="0" algn="just">
              <a:buNone/>
            </a:pPr>
            <a:r>
              <a:rPr lang="fr-FR" sz="1200" b="1" dirty="0">
                <a:effectLst/>
                <a:latin typeface="Arial" panose="020B0604020202020204" pitchFamily="34" charset="0"/>
                <a:ea typeface="Calibri" panose="020F0502020204030204" pitchFamily="34" charset="0"/>
              </a:rPr>
              <a:t>Le 20 décembre 2024, </a:t>
            </a:r>
            <a:r>
              <a:rPr lang="fr-FR" sz="1200" b="0" dirty="0">
                <a:effectLst/>
                <a:latin typeface="Arial" panose="020B0604020202020204" pitchFamily="34" charset="0"/>
                <a:ea typeface="Calibri" panose="020F0502020204030204" pitchFamily="34" charset="0"/>
              </a:rPr>
              <a:t>la présidente de la Confédération Viola </a:t>
            </a:r>
            <a:r>
              <a:rPr lang="fr-FR" sz="1200" b="0" dirty="0" err="1">
                <a:effectLst/>
                <a:latin typeface="Arial" panose="020B0604020202020204" pitchFamily="34" charset="0"/>
                <a:ea typeface="Calibri" panose="020F0502020204030204" pitchFamily="34" charset="0"/>
              </a:rPr>
              <a:t>Amherd</a:t>
            </a:r>
            <a:r>
              <a:rPr lang="fr-FR" sz="1200" b="0" dirty="0">
                <a:effectLst/>
                <a:latin typeface="Arial" panose="020B0604020202020204" pitchFamily="34" charset="0"/>
                <a:ea typeface="Calibri" panose="020F0502020204030204" pitchFamily="34" charset="0"/>
              </a:rPr>
              <a:t> et la présidente de la Commission européenne Ursula von der </a:t>
            </a:r>
            <a:r>
              <a:rPr lang="fr-FR" sz="1200" b="0" dirty="0" err="1">
                <a:effectLst/>
                <a:latin typeface="Arial" panose="020B0604020202020204" pitchFamily="34" charset="0"/>
                <a:ea typeface="Calibri" panose="020F0502020204030204" pitchFamily="34" charset="0"/>
              </a:rPr>
              <a:t>Leyen</a:t>
            </a:r>
            <a:r>
              <a:rPr lang="fr-FR" sz="1200" b="0" dirty="0">
                <a:effectLst/>
                <a:latin typeface="Arial" panose="020B0604020202020204" pitchFamily="34" charset="0"/>
                <a:ea typeface="Calibri" panose="020F0502020204030204" pitchFamily="34" charset="0"/>
              </a:rPr>
              <a:t> ont annoncé la « conclusion réussie » des négociations entre la Suisse et l'UE.</a:t>
            </a:r>
          </a:p>
          <a:p>
            <a:pPr marL="0" indent="0" algn="just">
              <a:buNone/>
            </a:pPr>
            <a:r>
              <a:rPr lang="fr-FR" sz="1200" b="0" dirty="0">
                <a:effectLst/>
                <a:latin typeface="Arial" panose="020B0604020202020204" pitchFamily="34" charset="0"/>
                <a:ea typeface="Calibri" panose="020F0502020204030204" pitchFamily="34" charset="0"/>
              </a:rPr>
              <a:t>Mais le contenu de l'accord reste secret. </a:t>
            </a:r>
          </a:p>
          <a:p>
            <a:pPr marL="0" indent="0" algn="just">
              <a:buNone/>
            </a:pPr>
            <a:r>
              <a:rPr lang="fr-FR" sz="1200" b="0" dirty="0">
                <a:effectLst/>
                <a:latin typeface="Arial" panose="020B0604020202020204" pitchFamily="34" charset="0"/>
                <a:ea typeface="Calibri" panose="020F0502020204030204" pitchFamily="34" charset="0"/>
              </a:rPr>
              <a:t>Le Conseil fédéral a reçu un résumé (!) le 19 décembre (concrètement le jeudi après-midi) et a pris sa décision sur l'un des traités les plus lourds de conséquences pour la Suisse dès le vendredi 20 décembre au matin </a:t>
            </a:r>
            <a:r>
              <a:rPr lang="fr-FR" sz="1200" b="1" dirty="0">
                <a:effectLst/>
                <a:latin typeface="Arial" panose="020B0604020202020204" pitchFamily="34" charset="0"/>
                <a:ea typeface="Calibri" panose="020F0502020204030204" pitchFamily="34" charset="0"/>
              </a:rPr>
              <a:t>sans avoir jamais consulté le contenu du traité lui-même !</a:t>
            </a:r>
          </a:p>
          <a:p>
            <a:pPr marL="0" indent="0" algn="just">
              <a:buNone/>
            </a:pPr>
            <a:endParaRPr lang="de-CH" sz="1100" dirty="0">
              <a:effectLst/>
              <a:latin typeface="Arial" panose="020B0604020202020204" pitchFamily="34" charset="0"/>
              <a:ea typeface="Calibri" panose="020F0502020204030204" pitchFamily="34" charset="0"/>
            </a:endParaRPr>
          </a:p>
          <a:p>
            <a:endParaRPr lang="de-CH" dirty="0"/>
          </a:p>
        </p:txBody>
      </p:sp>
      <p:sp>
        <p:nvSpPr>
          <p:cNvPr id="4" name="Foliennummernplatzhalter 3"/>
          <p:cNvSpPr>
            <a:spLocks noGrp="1"/>
          </p:cNvSpPr>
          <p:nvPr>
            <p:ph type="sldNum" sz="quarter" idx="5"/>
          </p:nvPr>
        </p:nvSpPr>
        <p:spPr/>
        <p:txBody>
          <a:bodyPr/>
          <a:lstStyle/>
          <a:p>
            <a:fld id="{7ED52D87-CCCB-4897-8754-39643E4DFE54}" type="slidenum">
              <a:rPr lang="en-US" smtClean="0"/>
              <a:t>1</a:t>
            </a:fld>
            <a:endParaRPr lang="en-US"/>
          </a:p>
        </p:txBody>
      </p:sp>
    </p:spTree>
    <p:extLst>
      <p:ext uri="{BB962C8B-B14F-4D97-AF65-F5344CB8AC3E}">
        <p14:creationId xmlns:p14="http://schemas.microsoft.com/office/powerpoint/2010/main" val="2808320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 De la ferme à l'assiette » : concerne l'ensemble de la chaîne alimentaire, des semences et des aliments pour animaux à la gastronomie, en passant par la santé animale, la protection des végétaux et la transformation.</a:t>
            </a:r>
          </a:p>
          <a:p>
            <a:r>
              <a:rPr lang="fr-FR" dirty="0"/>
              <a:t>Conséquences concrètes dans le domaine alimentaire :</a:t>
            </a:r>
          </a:p>
          <a:p>
            <a:r>
              <a:rPr lang="fr-FR" b="1" dirty="0"/>
              <a:t>- Augmentation massive des coûts</a:t>
            </a:r>
            <a:r>
              <a:rPr lang="fr-FR" dirty="0"/>
              <a:t> : la Suisse paie deux fois plus que la moyenne des pays de l'UE, plus 4% de pénalité fiscale ; les contributions de plusieurs millions versées aux agences de l'UE sont répercutées sur les consommateurs</a:t>
            </a:r>
          </a:p>
          <a:p>
            <a:r>
              <a:rPr lang="fr-FR" b="1" dirty="0"/>
              <a:t>- Distorsion de concurrence</a:t>
            </a:r>
            <a:r>
              <a:rPr lang="fr-FR" dirty="0"/>
              <a:t> : les producteurs suisses doivent respecter des normes et supporter des coûts élevés, tandis que leurs concurrents de l'UE fournissent des produits moins chers répondant à des normes moins strictes</a:t>
            </a:r>
          </a:p>
          <a:p>
            <a:r>
              <a:rPr lang="fr-FR" b="1" dirty="0"/>
              <a:t>- Perte de traditions</a:t>
            </a:r>
            <a:r>
              <a:rPr lang="fr-FR" dirty="0"/>
              <a:t> : les spécialités régionales, les marchés fermiers et les distributeurs directs sont menacés par la bureaucratie européenne - Perte de l'identité culinaire et des structures locales</a:t>
            </a:r>
          </a:p>
          <a:p>
            <a:r>
              <a:rPr lang="fr-FR" b="1" dirty="0"/>
              <a:t>- Charge pour la gastronomie</a:t>
            </a:r>
            <a:r>
              <a:rPr lang="fr-FR" dirty="0"/>
              <a:t> : les restaurants doivent se conformer à des réglementations européennes complexes - des bistrots de village aux cantines scolaires, tous sont concernés, de nombreuses petites entreprises doivent fermer</a:t>
            </a:r>
          </a:p>
          <a:p>
            <a:r>
              <a:rPr lang="fr-FR" b="1" dirty="0"/>
              <a:t>- Dépendance en matière d'approvisionnement</a:t>
            </a:r>
            <a:r>
              <a:rPr lang="fr-FR" dirty="0"/>
              <a:t> : l'agriculture suisse perd de sa compétitivité et devient dépendante des importations de l'UE - la sécurité de l'approvisionnement est menacée en temps de crise</a:t>
            </a:r>
          </a:p>
          <a:p>
            <a:endParaRPr lang="de-CH" sz="1700"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14202254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D324E-C64C-FC59-81D3-2BCCC022342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E3849FE-2654-C74F-EC65-048758BD1EB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10F94D6-CE4C-F2B3-3D74-66451E561C4D}"/>
              </a:ext>
            </a:extLst>
          </p:cNvPr>
          <p:cNvSpPr>
            <a:spLocks noGrp="1"/>
          </p:cNvSpPr>
          <p:nvPr>
            <p:ph type="body" idx="1"/>
          </p:nvPr>
        </p:nvSpPr>
        <p:spPr/>
        <p:txBody>
          <a:bodyPr/>
          <a:lstStyle/>
          <a:p>
            <a:r>
              <a:rPr lang="de-DE" sz="1200" b="1" dirty="0" err="1"/>
              <a:t>Les</a:t>
            </a:r>
            <a:r>
              <a:rPr lang="de-DE" sz="1200" b="1" dirty="0"/>
              <a:t> </a:t>
            </a:r>
            <a:r>
              <a:rPr lang="de-DE" sz="1200" b="1" dirty="0" err="1"/>
              <a:t>conséquences</a:t>
            </a:r>
            <a:r>
              <a:rPr lang="de-DE" sz="1200" b="1" dirty="0"/>
              <a:t> </a:t>
            </a:r>
            <a:r>
              <a:rPr lang="de-DE" sz="1200" b="1" dirty="0" err="1"/>
              <a:t>pour</a:t>
            </a:r>
            <a:r>
              <a:rPr lang="de-DE" sz="1200" b="1" dirty="0"/>
              <a:t> </a:t>
            </a:r>
            <a:r>
              <a:rPr lang="de-DE" sz="1200" b="1" dirty="0" err="1"/>
              <a:t>l'agriculture</a:t>
            </a:r>
            <a:r>
              <a:rPr lang="de-DE" sz="1200" b="1" dirty="0"/>
              <a:t> :</a:t>
            </a:r>
          </a:p>
          <a:p>
            <a:r>
              <a:rPr lang="fr-FR" dirty="0"/>
              <a:t>-Perte des principes de protection (équivalence) pour la santé des végétaux, les aliments pour animaux, les semences, les produits d'origine animale à </a:t>
            </a:r>
            <a:r>
              <a:rPr lang="fr-FR" b="1" dirty="0"/>
              <a:t>la Suisse ne peut plus se démarquer.</a:t>
            </a:r>
            <a:endParaRPr lang="fr-FR" dirty="0"/>
          </a:p>
          <a:p>
            <a:r>
              <a:rPr lang="fr-FR" dirty="0"/>
              <a:t>-Menace pour la diversité et la production régionale à </a:t>
            </a:r>
            <a:r>
              <a:rPr lang="fr-FR" b="1" dirty="0"/>
              <a:t>les grandes réglementations européennes ne sont pas adaptées à l'agriculture suisse, riche et diversifiée.</a:t>
            </a:r>
            <a:endParaRPr lang="fr-FR" dirty="0"/>
          </a:p>
          <a:p>
            <a:r>
              <a:rPr lang="fr-FR" b="1" dirty="0"/>
              <a:t>Exemple : épizooties - fromages au lait cru</a:t>
            </a:r>
            <a:endParaRPr lang="fr-FR" dirty="0"/>
          </a:p>
          <a:p>
            <a:r>
              <a:rPr lang="fr-FR" dirty="0"/>
              <a:t>-Introduction d'un mécanisme de règlement des différends avec un tribunal arbitral – perte du droit de veto </a:t>
            </a:r>
            <a:r>
              <a:rPr lang="fr-FR" b="1" dirty="0"/>
              <a:t>et perte d'une implication approfondie de la branche !</a:t>
            </a:r>
            <a:endParaRPr lang="fr-FR" dirty="0"/>
          </a:p>
          <a:p>
            <a:r>
              <a:rPr lang="fr-FR" b="1" dirty="0"/>
              <a:t>- Perte de qualité</a:t>
            </a:r>
            <a:r>
              <a:rPr lang="fr-FR" dirty="0"/>
              <a:t> : harmonisation vers le bas en fonction des normes de masse de l'UE - La promesse de qualité « Made in </a:t>
            </a:r>
            <a:r>
              <a:rPr lang="fr-FR" dirty="0" err="1"/>
              <a:t>Switzerland</a:t>
            </a:r>
            <a:r>
              <a:rPr lang="fr-FR" dirty="0"/>
              <a:t> » perd tout son sens, les consommateurs obtiennent des produits de moins bonne qualité</a:t>
            </a:r>
          </a:p>
          <a:p>
            <a:r>
              <a:rPr lang="fr-FR" b="1" dirty="0"/>
              <a:t>- Érosion du bien-être animal</a:t>
            </a:r>
            <a:r>
              <a:rPr lang="fr-FR" dirty="0"/>
              <a:t> : les produits de l'UE répondant à des normes moins strictes en matière de protection des animaux peuvent être vendus légalement - concurrence déloyale et érosion à long terme des normes suisses élevées</a:t>
            </a:r>
          </a:p>
          <a:p>
            <a:endParaRPr lang="de-CH" dirty="0"/>
          </a:p>
        </p:txBody>
      </p:sp>
      <p:sp>
        <p:nvSpPr>
          <p:cNvPr id="4" name="Foliennummernplatzhalter 3">
            <a:extLst>
              <a:ext uri="{FF2B5EF4-FFF2-40B4-BE49-F238E27FC236}">
                <a16:creationId xmlns:a16="http://schemas.microsoft.com/office/drawing/2014/main" id="{4A1AA8A4-499A-1EE9-1116-C3661926F5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E31464-3386-4E37-BBC1-0560CEEC101B}"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9328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082A8-7A9E-95D4-B88A-101FCF13463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7692DEF-0DCA-38D3-5E76-7CA890D85C1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AC20990-2CBF-36EE-AAC8-EA6462C71E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p:txBody>
      </p:sp>
      <p:sp>
        <p:nvSpPr>
          <p:cNvPr id="4" name="Datumsplatzhalter 3">
            <a:extLst>
              <a:ext uri="{FF2B5EF4-FFF2-40B4-BE49-F238E27FC236}">
                <a16:creationId xmlns:a16="http://schemas.microsoft.com/office/drawing/2014/main" id="{1C74C303-7FC8-6D08-9DCE-09F862472B5E}"/>
              </a:ext>
            </a:extLst>
          </p:cNvPr>
          <p:cNvSpPr>
            <a:spLocks noGrp="1"/>
          </p:cNvSpPr>
          <p:nvPr>
            <p:ph type="dt" idx="1"/>
          </p:nvPr>
        </p:nvSpPr>
        <p:spPr/>
        <p:txBody>
          <a:bodyPr/>
          <a:lstStyle/>
          <a:p>
            <a:r>
              <a:rPr lang="de-DE"/>
              <a:t>04.07.25</a:t>
            </a:r>
            <a:endParaRPr lang="en-US"/>
          </a:p>
        </p:txBody>
      </p:sp>
    </p:spTree>
    <p:extLst>
      <p:ext uri="{BB962C8B-B14F-4D97-AF65-F5344CB8AC3E}">
        <p14:creationId xmlns:p14="http://schemas.microsoft.com/office/powerpoint/2010/main" val="3449688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a:p>
            <a:r>
              <a:rPr lang="fr-FR" dirty="0"/>
              <a:t>La Suisse et l'UE souhaitent conclure un accord sur la sécurité alimentaire et « l'étendre à l'ensemble de la chaîne alimentaire ». Cela signifie tout simplement </a:t>
            </a:r>
            <a:r>
              <a:rPr lang="fr-FR" b="1" dirty="0"/>
              <a:t>que l'UE souhaite réglementer la politique agricole « de la ferme à la table ».</a:t>
            </a:r>
            <a:endParaRPr lang="fr-FR" dirty="0"/>
          </a:p>
          <a:p>
            <a:r>
              <a:rPr lang="fr-FR" dirty="0"/>
              <a:t>L'exemple suivant illustre concrètement ce que peut signifier la frénésie réglementaire de l'UE : </a:t>
            </a:r>
            <a:r>
              <a:rPr lang="fr-FR" b="1" dirty="0"/>
              <a:t>depuis 48 ans, les femmes paysannes du Schleswig-Holstein confectionnent des gâteaux</a:t>
            </a:r>
            <a:r>
              <a:rPr lang="fr-FR" dirty="0"/>
              <a:t> pour le marché de Noël local. Ce ne sera plus le cas à Noël 2024. Ce bel engagement privé a définitivement échoué en raison des exigences de l'UE.</a:t>
            </a:r>
          </a:p>
          <a:p>
            <a:r>
              <a:rPr lang="fr-FR" dirty="0"/>
              <a:t>En effet, les gâteaux doivent être préparés dans une </a:t>
            </a:r>
            <a:r>
              <a:rPr lang="fr-FR" b="1" dirty="0"/>
              <a:t>cuisine certifiée</a:t>
            </a:r>
            <a:r>
              <a:rPr lang="fr-FR" dirty="0"/>
              <a:t>. Les pâtissières doivent avoir un </a:t>
            </a:r>
            <a:r>
              <a:rPr lang="fr-FR" b="1" dirty="0"/>
              <a:t>certificat sanitaire</a:t>
            </a:r>
            <a:r>
              <a:rPr lang="fr-FR" dirty="0"/>
              <a:t> et les vendeuses doivent suivre une </a:t>
            </a:r>
            <a:r>
              <a:rPr lang="fr-FR" b="1" dirty="0"/>
              <a:t>formation en matière d'hygiène</a:t>
            </a:r>
            <a:r>
              <a:rPr lang="fr-FR" dirty="0"/>
              <a:t>. Chaque recette doit être accompagnée d'un </a:t>
            </a:r>
            <a:r>
              <a:rPr lang="fr-FR" b="1" dirty="0"/>
              <a:t>dossier répertoriant tous les additifs ou allergènes</a:t>
            </a:r>
            <a:r>
              <a:rPr lang="fr-FR" dirty="0"/>
              <a:t>.</a:t>
            </a:r>
          </a:p>
          <a:p>
            <a:r>
              <a:rPr lang="fr-FR" u="sng" dirty="0">
                <a:hlinkClick r:id="rId3"/>
              </a:rPr>
              <a:t>Un marché de Noël sans les gâteaux des femmes rurales : la bureaucratie européenne met fin à une tradition</a:t>
            </a:r>
            <a:endParaRPr lang="fr-FR" dirty="0"/>
          </a:p>
          <a:p>
            <a:endParaRPr lang="de-CH" dirty="0"/>
          </a:p>
          <a:p>
            <a:endParaRPr lang="de-CH" dirty="0"/>
          </a:p>
        </p:txBody>
      </p:sp>
      <p:sp>
        <p:nvSpPr>
          <p:cNvPr id="4" name="Foliennummernplatzhalter 3"/>
          <p:cNvSpPr>
            <a:spLocks noGrp="1"/>
          </p:cNvSpPr>
          <p:nvPr>
            <p:ph type="sldNum" sz="quarter" idx="5"/>
          </p:nvPr>
        </p:nvSpPr>
        <p:spPr/>
        <p:txBody>
          <a:bodyPr/>
          <a:lstStyle/>
          <a:p>
            <a:fld id="{7ED52D87-CCCB-4897-8754-39643E4DFE54}" type="slidenum">
              <a:rPr lang="en-US" smtClean="0"/>
              <a:t>23</a:t>
            </a:fld>
            <a:endParaRPr lang="en-US"/>
          </a:p>
        </p:txBody>
      </p:sp>
    </p:spTree>
    <p:extLst>
      <p:ext uri="{BB962C8B-B14F-4D97-AF65-F5344CB8AC3E}">
        <p14:creationId xmlns:p14="http://schemas.microsoft.com/office/powerpoint/2010/main" val="12624726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La Suisse dispose d'un réseau de transports publics bien développé, en particulier dans les villes et les agglomérations. </a:t>
            </a:r>
            <a:r>
              <a:rPr lang="fr-FR" b="1" dirty="0"/>
              <a:t>Ce réseau ne fonctionne que grâce à des subventions.</a:t>
            </a:r>
            <a:r>
              <a:rPr lang="fr-FR" dirty="0"/>
              <a:t> Dans le domaine des transports terrestres, la question peut se poser de savoir s'il y a aide d'État lorsque, par exemple, les pouvoirs publics financent en permanence le transfert du transport de marchandises de la route vers le rail ou cofinancent le renouvellement du matériel roulant pour le transport de marchandises. Même si une aide publique n'est pas fondamentalement exclue dans de tels cas, le droit des aides d'État peut, dans certaines circonstances, rendre nécessaires des ajustements, par exemple en imposant des exigences plus strictes pour prouver la nécessité d'un financement public ou en limitant le montant ou la durée du financement.</a:t>
            </a:r>
          </a:p>
          <a:p>
            <a:r>
              <a:rPr lang="fr-FR" dirty="0"/>
              <a:t>Les opérateurs internationaux tels que </a:t>
            </a:r>
            <a:r>
              <a:rPr lang="fr-FR" dirty="0" err="1"/>
              <a:t>Flixtrain</a:t>
            </a:r>
            <a:r>
              <a:rPr lang="fr-FR" dirty="0"/>
              <a:t> ou </a:t>
            </a:r>
            <a:r>
              <a:rPr lang="fr-FR" dirty="0" err="1"/>
              <a:t>Westbahn</a:t>
            </a:r>
            <a:r>
              <a:rPr lang="fr-FR" dirty="0"/>
              <a:t> ne s'intéressent généralement qu'aux lignes rentables avec un trafic passagers élevé et une infrastructure existante, comme les lignes Zurich-Genève, Bâle-Lucerne ou Zurich-Lugano. En revanche, ces acteurs évitent les lignes secondaires non rentables, les régions montagneuses ou les heures de faible demande. Il en résulte un tri sélectif, où seules les lignes rentables sont exploitées, tandis que le maintien coûteux du service public national reste à la charge des opérateurs soutenus par l'État, tels que les CFF.</a:t>
            </a:r>
          </a:p>
          <a:p>
            <a:endParaRPr lang="de-CH" sz="1700"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17509202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E8082-EA0B-1CBB-70E6-FB220810160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4DD5CE0-BA2C-CEDB-AA98-A7B04E4927E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C17FEDD-B8BA-BFD7-8C91-D70007ED3D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hlinkClick r:id="rId3"/>
              </a:rPr>
              <a:t>Billigzug Flixtrain erreicht die Schweiz : SEV-Online</a:t>
            </a:r>
            <a:endParaRPr lang="de-CH" dirty="0"/>
          </a:p>
        </p:txBody>
      </p:sp>
      <p:sp>
        <p:nvSpPr>
          <p:cNvPr id="4" name="Datumsplatzhalter 3">
            <a:extLst>
              <a:ext uri="{FF2B5EF4-FFF2-40B4-BE49-F238E27FC236}">
                <a16:creationId xmlns:a16="http://schemas.microsoft.com/office/drawing/2014/main" id="{9E611AE6-45F8-6ABD-0494-56FFBB7D50DA}"/>
              </a:ext>
            </a:extLst>
          </p:cNvPr>
          <p:cNvSpPr>
            <a:spLocks noGrp="1"/>
          </p:cNvSpPr>
          <p:nvPr>
            <p:ph type="dt" idx="1"/>
          </p:nvPr>
        </p:nvSpPr>
        <p:spPr/>
        <p:txBody>
          <a:bodyPr/>
          <a:lstStyle/>
          <a:p>
            <a:r>
              <a:rPr lang="de-DE"/>
              <a:t>04.07.25</a:t>
            </a:r>
            <a:endParaRPr lang="en-US"/>
          </a:p>
        </p:txBody>
      </p:sp>
    </p:spTree>
    <p:extLst>
      <p:ext uri="{BB962C8B-B14F-4D97-AF65-F5344CB8AC3E}">
        <p14:creationId xmlns:p14="http://schemas.microsoft.com/office/powerpoint/2010/main" val="2310492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base"/>
            <a:r>
              <a:rPr lang="fr-FR" sz="1200" b="0" i="0" kern="1200" dirty="0">
                <a:solidFill>
                  <a:schemeClr val="tx1"/>
                </a:solidFill>
                <a:effectLst/>
                <a:latin typeface="+mn-lt"/>
                <a:ea typeface="+mn-ea"/>
                <a:cs typeface="+mn-cs"/>
              </a:rPr>
              <a:t>-Ingérence étrangère lors d'une future déclaration d'urgence</a:t>
            </a:r>
          </a:p>
          <a:p>
            <a:pPr fontAlgn="base"/>
            <a:r>
              <a:rPr lang="fr-FR" sz="1200" b="0" i="0" kern="1200" dirty="0">
                <a:solidFill>
                  <a:schemeClr val="tx1"/>
                </a:solidFill>
                <a:effectLst/>
                <a:latin typeface="+mn-lt"/>
                <a:ea typeface="+mn-ea"/>
                <a:cs typeface="+mn-cs"/>
              </a:rPr>
              <a:t>Compétences discutables de l'EWRS (Système européen d'alerte précoce et de réaction)</a:t>
            </a:r>
          </a:p>
          <a:p>
            <a:pPr fontAlgn="base"/>
            <a:r>
              <a:rPr lang="fr-FR" sz="1200" b="0" i="0" kern="1200" dirty="0">
                <a:solidFill>
                  <a:schemeClr val="tx1"/>
                </a:solidFill>
                <a:effectLst/>
                <a:latin typeface="+mn-lt"/>
                <a:ea typeface="+mn-ea"/>
                <a:cs typeface="+mn-cs"/>
              </a:rPr>
              <a:t>-EU4Health : un autre programme de l'UE pour réglementer et mettre sous tutelle au nom de la protection de la santé.</a:t>
            </a:r>
          </a:p>
          <a:p>
            <a:pPr fontAlgn="base"/>
            <a:r>
              <a:rPr lang="fr-FR" sz="1200" b="0" i="0" kern="1200" dirty="0">
                <a:solidFill>
                  <a:schemeClr val="tx1"/>
                </a:solidFill>
                <a:effectLst/>
                <a:latin typeface="+mn-lt"/>
                <a:ea typeface="+mn-ea"/>
                <a:cs typeface="+mn-cs"/>
              </a:rPr>
              <a:t>-Privilèges pour les agences et le personnel : exonération fiscale, immunité (pas de poursuites pénales !), exemption des restrictions en matière d'immigration, de douane et de change, et autres avantages.</a:t>
            </a:r>
          </a:p>
          <a:p>
            <a:pPr fontAlgn="base"/>
            <a:r>
              <a:rPr lang="fr-FR" sz="1200" b="0" i="0" kern="1200" dirty="0">
                <a:solidFill>
                  <a:schemeClr val="tx1"/>
                </a:solidFill>
                <a:effectLst/>
                <a:latin typeface="+mn-lt"/>
                <a:ea typeface="+mn-ea"/>
                <a:cs typeface="+mn-cs"/>
              </a:rPr>
              <a:t>-Obligations financières : Contribution opérationnelle (PIB CH/PIB UE) + frais de participation (= 4% de contribution opérationnelle) plus dépenses propres = total &gt; 25 millions/an, pas de potentiel d'économie !</a:t>
            </a:r>
          </a:p>
          <a:p>
            <a:pPr fontAlgn="base"/>
            <a:r>
              <a:rPr lang="fr-FR" sz="1200" b="0" i="0" kern="1200" dirty="0">
                <a:solidFill>
                  <a:schemeClr val="tx1"/>
                </a:solidFill>
                <a:effectLst/>
                <a:latin typeface="+mn-lt"/>
                <a:ea typeface="+mn-ea"/>
                <a:cs typeface="+mn-cs"/>
              </a:rPr>
              <a:t>« Plafond de coûts Suisse » : CHF 50 millions/an</a:t>
            </a:r>
          </a:p>
          <a:p>
            <a:pPr fontAlgn="base"/>
            <a:r>
              <a:rPr lang="fr-FR" sz="1200" b="0" i="0" kern="1200" dirty="0">
                <a:solidFill>
                  <a:schemeClr val="tx1"/>
                </a:solidFill>
                <a:effectLst/>
                <a:latin typeface="+mn-lt"/>
                <a:ea typeface="+mn-ea"/>
                <a:cs typeface="+mn-cs"/>
              </a:rPr>
              <a:t>-Charges de personnel CH : 11.8 EPT</a:t>
            </a:r>
          </a:p>
          <a:p>
            <a:endParaRPr lang="de-CH" sz="1700"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23542687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99F9D-11CB-A4F6-BF08-BB0A97D9B60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9ED1F04-2214-96F6-8260-F7CCDE678C7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A36871D-EB00-FCB1-009D-5285B198B2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p:txBody>
      </p:sp>
      <p:sp>
        <p:nvSpPr>
          <p:cNvPr id="4" name="Datumsplatzhalter 3">
            <a:extLst>
              <a:ext uri="{FF2B5EF4-FFF2-40B4-BE49-F238E27FC236}">
                <a16:creationId xmlns:a16="http://schemas.microsoft.com/office/drawing/2014/main" id="{DD018574-730B-59B4-A9F8-BBF78EAD9792}"/>
              </a:ext>
            </a:extLst>
          </p:cNvPr>
          <p:cNvSpPr>
            <a:spLocks noGrp="1"/>
          </p:cNvSpPr>
          <p:nvPr>
            <p:ph type="dt" idx="1"/>
          </p:nvPr>
        </p:nvSpPr>
        <p:spPr/>
        <p:txBody>
          <a:bodyPr/>
          <a:lstStyle/>
          <a:p>
            <a:r>
              <a:rPr lang="de-DE"/>
              <a:t>04.07.25</a:t>
            </a:r>
            <a:endParaRPr lang="en-US"/>
          </a:p>
        </p:txBody>
      </p:sp>
    </p:spTree>
    <p:extLst>
      <p:ext uri="{BB962C8B-B14F-4D97-AF65-F5344CB8AC3E}">
        <p14:creationId xmlns:p14="http://schemas.microsoft.com/office/powerpoint/2010/main" val="141968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9B92D-9F05-65DB-BD2C-DF052D37F2B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78F0DCD-DABA-61BF-0304-787607C00D0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C22067D-1DA7-2D4A-4844-E0D3B3A8F6CE}"/>
              </a:ext>
            </a:extLst>
          </p:cNvPr>
          <p:cNvSpPr>
            <a:spLocks noGrp="1"/>
          </p:cNvSpPr>
          <p:nvPr>
            <p:ph type="body" idx="1"/>
          </p:nvPr>
        </p:nvSpPr>
        <p:spPr/>
        <p:txBody>
          <a:bodyPr/>
          <a:lstStyle/>
          <a:p>
            <a:pPr fontAlgn="base"/>
            <a:endParaRPr lang="de-CH" sz="1700" dirty="0"/>
          </a:p>
        </p:txBody>
      </p:sp>
      <p:sp>
        <p:nvSpPr>
          <p:cNvPr id="6" name="Datumsplatzhalter 5">
            <a:extLst>
              <a:ext uri="{FF2B5EF4-FFF2-40B4-BE49-F238E27FC236}">
                <a16:creationId xmlns:a16="http://schemas.microsoft.com/office/drawing/2014/main" id="{E0B25889-37FE-FBF0-98E9-44DFAC09E3D2}"/>
              </a:ext>
            </a:extLst>
          </p:cNvPr>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12954859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sz="1700"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3622907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sz="1200" kern="1200" dirty="0">
                <a:solidFill>
                  <a:schemeClr val="tx1"/>
                </a:solidFill>
                <a:effectLst/>
                <a:latin typeface="+mn-lt"/>
                <a:ea typeface="+mn-ea"/>
                <a:cs typeface="+mn-cs"/>
              </a:rPr>
              <a:t>Les partisans veulent que le droit suisse soit remplacé par le droit européen dans des domaines centraux. </a:t>
            </a:r>
          </a:p>
          <a:p>
            <a:r>
              <a:rPr lang="fr-FR" sz="1200" kern="1200" dirty="0">
                <a:solidFill>
                  <a:schemeClr val="tx1"/>
                </a:solidFill>
                <a:effectLst/>
                <a:latin typeface="+mn-lt"/>
                <a:ea typeface="+mn-ea"/>
                <a:cs typeface="+mn-cs"/>
              </a:rPr>
              <a:t>La Suisse doit reprendre le droit actuel de l'UE et également le droit futur de l'UE.</a:t>
            </a:r>
          </a:p>
          <a:p>
            <a:r>
              <a:rPr lang="fr-FR" sz="1200" kern="1200" dirty="0">
                <a:solidFill>
                  <a:schemeClr val="tx1"/>
                </a:solidFill>
                <a:effectLst/>
                <a:latin typeface="+mn-lt"/>
                <a:ea typeface="+mn-ea"/>
                <a:cs typeface="+mn-cs"/>
              </a:rPr>
              <a:t>La Suisse doit reprendre le droit de l'UE de manière « dynamique » (comprenez : « automatique »). </a:t>
            </a:r>
          </a:p>
          <a:p>
            <a:endParaRPr lang="de-CH" sz="1200" kern="1200" dirty="0">
              <a:solidFill>
                <a:schemeClr val="tx1"/>
              </a:solidFill>
              <a:effectLst/>
              <a:latin typeface="+mn-lt"/>
              <a:ea typeface="+mn-ea"/>
              <a:cs typeface="+mn-cs"/>
            </a:endParaRPr>
          </a:p>
          <a:p>
            <a:pPr lvl="0"/>
            <a:r>
              <a:rPr lang="fr-FR" sz="1200" b="1" i="0" kern="1200" dirty="0">
                <a:solidFill>
                  <a:schemeClr val="tx1"/>
                </a:solidFill>
                <a:effectLst/>
                <a:latin typeface="+mn-lt"/>
                <a:ea typeface="+mn-ea"/>
                <a:cs typeface="+mn-cs"/>
              </a:rPr>
              <a:t>La Suisse doit reprendre unilatéralement le droit de l'UE : Il s'agit d'un rapprochement des ordres juridiques.</a:t>
            </a:r>
          </a:p>
          <a:p>
            <a:pPr lvl="0"/>
            <a:endParaRPr lang="de-DE" sz="1200" b="1" i="0" kern="1200" dirty="0">
              <a:solidFill>
                <a:schemeClr val="tx1"/>
              </a:solidFill>
              <a:effectLst/>
              <a:latin typeface="+mn-lt"/>
              <a:ea typeface="+mn-ea"/>
              <a:cs typeface="+mn-cs"/>
            </a:endParaRPr>
          </a:p>
          <a:p>
            <a:pPr lvl="0"/>
            <a:r>
              <a:rPr lang="fr-FR" sz="1200" b="1" i="0" kern="1200" dirty="0">
                <a:solidFill>
                  <a:schemeClr val="tx1"/>
                </a:solidFill>
                <a:effectLst/>
                <a:latin typeface="+mn-lt"/>
                <a:ea typeface="+mn-ea"/>
                <a:cs typeface="+mn-cs"/>
              </a:rPr>
              <a:t>La Cour de justice européenne supervise l'adoption de la législation.</a:t>
            </a:r>
          </a:p>
          <a:p>
            <a:pPr lvl="0"/>
            <a:r>
              <a:rPr lang="fr-FR" sz="1200" b="1" i="0" kern="1200" dirty="0">
                <a:solidFill>
                  <a:schemeClr val="tx1"/>
                </a:solidFill>
                <a:effectLst/>
                <a:latin typeface="+mn-lt"/>
                <a:ea typeface="+mn-ea"/>
                <a:cs typeface="+mn-cs"/>
              </a:rPr>
              <a:t>La CJCE interprète le droit européen.</a:t>
            </a:r>
          </a:p>
          <a:p>
            <a:endParaRPr lang="de-CH" dirty="0"/>
          </a:p>
        </p:txBody>
      </p:sp>
      <p:sp>
        <p:nvSpPr>
          <p:cNvPr id="4" name="Datumsplatzhalter 3"/>
          <p:cNvSpPr>
            <a:spLocks noGrp="1"/>
          </p:cNvSpPr>
          <p:nvPr>
            <p:ph type="dt" idx="1"/>
          </p:nvPr>
        </p:nvSpPr>
        <p:spPr/>
        <p:txBody>
          <a:bodyPr/>
          <a:lstStyle/>
          <a:p>
            <a:r>
              <a:rPr lang="de-DE"/>
              <a:t>04.07.25</a:t>
            </a:r>
            <a:endParaRPr lang="en-US"/>
          </a:p>
        </p:txBody>
      </p:sp>
    </p:spTree>
    <p:extLst>
      <p:ext uri="{BB962C8B-B14F-4D97-AF65-F5344CB8AC3E}">
        <p14:creationId xmlns:p14="http://schemas.microsoft.com/office/powerpoint/2010/main" val="36419193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La Suisse connaît </a:t>
            </a:r>
            <a:r>
              <a:rPr lang="fr-FR" b="1" dirty="0"/>
              <a:t>différentes formes de subventions ou d'aides d'État</a:t>
            </a:r>
            <a:r>
              <a:rPr lang="fr-FR" dirty="0"/>
              <a:t>. Par exemple :</a:t>
            </a:r>
          </a:p>
          <a:p>
            <a:r>
              <a:rPr lang="fr-FR" dirty="0"/>
              <a:t>Promotion des énergies renouvelables</a:t>
            </a:r>
          </a:p>
          <a:p>
            <a:r>
              <a:rPr lang="fr-FR" dirty="0"/>
              <a:t>Garanties d'État, par exemple pour les banques cantonales</a:t>
            </a:r>
          </a:p>
          <a:p>
            <a:r>
              <a:rPr lang="fr-FR" dirty="0"/>
              <a:t>Allégements fiscaux pour l'implantation d'entreprises</a:t>
            </a:r>
          </a:p>
          <a:p>
            <a:r>
              <a:rPr lang="fr-FR" dirty="0"/>
              <a:t>Subventions pour les transports régionaux et urbains</a:t>
            </a:r>
          </a:p>
          <a:p>
            <a:r>
              <a:rPr lang="fr-FR" dirty="0"/>
              <a:t>Projets privés-publics tels que parcs d'innovation, terrains de sport, piscines ou construction de salles de sport (</a:t>
            </a:r>
            <a:r>
              <a:rPr lang="fr-FR" dirty="0" err="1"/>
              <a:t>Swiss</a:t>
            </a:r>
            <a:r>
              <a:rPr lang="fr-FR" dirty="0"/>
              <a:t> Life Arena : prêt sans intérêt de la ville de Zurich au ZSC, contribution annuelle à l'exploitation, octroi du droit de superficie)</a:t>
            </a:r>
          </a:p>
          <a:p>
            <a:r>
              <a:rPr lang="fr-FR" dirty="0"/>
              <a:t>Nouvelle politique régionale (NPR) : la Confédération et les cantons investissent conjointement dans des projets et des entreprises (promotion de l'innovation, tourisme, transformation numérique de l'économie)</a:t>
            </a:r>
          </a:p>
          <a:p>
            <a:r>
              <a:rPr lang="fr-FR" dirty="0"/>
              <a:t>Aide d'urgence de l'État à l'aciérie de </a:t>
            </a:r>
            <a:r>
              <a:rPr lang="fr-FR" dirty="0" err="1"/>
              <a:t>Gerlafingen</a:t>
            </a:r>
            <a:r>
              <a:rPr lang="fr-FR" dirty="0"/>
              <a:t> par la réduction des frais liés au réseau électrique</a:t>
            </a:r>
            <a:br>
              <a:rPr lang="fr-FR" dirty="0"/>
            </a:br>
            <a:endParaRPr lang="fr-FR" dirty="0"/>
          </a:p>
          <a:p>
            <a:r>
              <a:rPr lang="fr-FR" b="1" dirty="0"/>
              <a:t>Attention : </a:t>
            </a:r>
            <a:r>
              <a:rPr lang="fr-FR" dirty="0"/>
              <a:t>toutes ces aides ne sont pas concernées (pour l'instant !) par le paquet de mesures de l'UE.</a:t>
            </a:r>
          </a:p>
          <a:p>
            <a:r>
              <a:rPr lang="fr-FR" b="1" dirty="0"/>
              <a:t>Comment les aides d'État sont-elles gérées aujourd'hui en Suisse ?</a:t>
            </a:r>
            <a:endParaRPr lang="fr-FR" dirty="0"/>
          </a:p>
          <a:p>
            <a:r>
              <a:rPr lang="fr-FR" dirty="0"/>
              <a:t>À ce jour, la Suisse ne dispose d'aucune autorité nationale de surveillance des aides d'État. Les subventions sont peu réglementées en Suisse. La loi suisse sur les subventions contient des dispositions relatives aux formes juridiques, aux modalités d'octroi et aux règles de procédure, mais pas à la question proprement dite de l'admissibilité des subventions. Les </a:t>
            </a:r>
            <a:r>
              <a:rPr lang="fr-FR" b="1" dirty="0"/>
              <a:t>cantons sont en principe souverains en matière de subventions</a:t>
            </a:r>
            <a:r>
              <a:rPr lang="fr-FR" dirty="0"/>
              <a:t>, pour autant qu'il n'existe pas d'autres obstacles juridiques.</a:t>
            </a:r>
          </a:p>
          <a:p>
            <a:endParaRPr lang="fr-FR" dirty="0"/>
          </a:p>
          <a:p>
            <a:r>
              <a:rPr lang="fr-FR" b="1" dirty="0"/>
              <a:t>Important :</a:t>
            </a:r>
            <a:r>
              <a:rPr lang="fr-FR" dirty="0"/>
              <a:t> en Suisse, les aides d'État sont soumises à des processus décisionnels très différents. Même si les autorités sont impliquées, dans une Suisse où règne la démocratie directe, c'est le souverain, c'est-à-dire le peuple, qui décide ou approuve les bases légales. Les subventions sont des décisions politiques et des manifestations de la volonté politique. Elles ne sont pas seulement prises au niveau national, mais peuvent également l'être par les parlements locaux ou cantonaux ou par référendum.</a:t>
            </a:r>
          </a:p>
          <a:p>
            <a:r>
              <a:rPr lang="fr-FR" dirty="0"/>
              <a:t>Les communes peuvent-elles encore construire un terrain de sport ? L'UE lutte rigoureusement contre les aides d'État. Il s'agit des subventions, des avantages fiscaux, des prêts à taux réduit ou des garanties d'État. Pourrons-nous encore soutenir financièrement les énergies renouvelables, les CFF ou un stade à l'avenir ?</a:t>
            </a:r>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22285573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2ECA0-A538-574E-104B-6EC8032B6F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247615-7AFE-D78A-7AF9-99112873AA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E1ADDF-681C-772F-589B-5800B73104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6EF863-0F0C-3941-5088-45775EDE9FB1}"/>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8807646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La journaliste de la NZZ Katharina Fontana affirme clairement : « Si l'on prend au sérieux la Constitution, les traités et la démocratie, il n'y a pas d'autre solution que la majorité des cantons. </a:t>
            </a:r>
            <a:r>
              <a:rPr lang="fr-FR" b="1" dirty="0"/>
              <a:t>Les traités de l'UE priment de fait sur la Constitution, ils enfreindront le droit suisse actuel et futur.</a:t>
            </a:r>
            <a:r>
              <a:rPr lang="fr-FR" dirty="0"/>
              <a:t> Des initiatives populaires contraires peuvent certes encore être déposées, mais elles ne seront pas mises en œuvre – voir l'initiative contre l'immigration de masse. Il est prévisible que de tels conflits vont se multiplier. »</a:t>
            </a:r>
          </a:p>
          <a:p>
            <a:r>
              <a:rPr lang="fr-FR" u="sng" dirty="0">
                <a:hlinkClick r:id="rId3"/>
              </a:rPr>
              <a:t>Pour les traités européens, la majorité des cantons est incontournable</a:t>
            </a:r>
            <a:endParaRPr lang="fr-FR" dirty="0"/>
          </a:p>
          <a:p>
            <a:r>
              <a:rPr lang="fr-FR" b="1" dirty="0"/>
              <a:t>Art. 121 Cst. : </a:t>
            </a:r>
            <a:r>
              <a:rPr lang="fr-FR" dirty="0"/>
              <a:t>Suite à l'acceptation de l'initiative populaire « Contre l'immigration de masse » lors de la votation du 14 février 2012, l'art. 121a (Gestion des migrations) a été intégré dans la Constitution fédérale. En vertu de cette disposition, la Suisse gère de manière autonome l'immigration d'étrangers (al. 1). À cette fin, elle fixe notamment des nombres maximums et des contingents (al. 2 et 3). La disposition interdit en outre la conclusion d'accords internationaux qui contreviennent aux prescriptions matérielles qu'elle contient (al. 1 à 3).</a:t>
            </a:r>
          </a:p>
          <a:p>
            <a:r>
              <a:rPr lang="fr-FR" dirty="0"/>
              <a:t>-La majorité des cantons est une acquis important de la Suisse : elle respecte la souveraineté des cantons et constitue un contrepoids important pour les petits cantons et les minorités linguistiques.</a:t>
            </a:r>
          </a:p>
          <a:p>
            <a:r>
              <a:rPr lang="fr-FR" dirty="0"/>
              <a:t>-Tout comme la majorité du peuple, la majorité des cantons est une condition importante pour une coexistence démocratique et pacifique en Suisse. Quiconque souhaite contourner le référendum obligatoire sur les traités internationaux met délibérément en péril la cohésion démocratique de la Suisse.</a:t>
            </a:r>
          </a:p>
          <a:p>
            <a:r>
              <a:rPr lang="fr-FR" dirty="0"/>
              <a:t>- Le paquet d'accords prévu avec l'UE est un accord institutionnel. Les différents accords concernent donc explicitement nos institutions politiques : le peuple, les cantons, le Parlement et les tribunaux. Il est donc tout à fait clair que toutes les forces législatives de notre pays (le Parlement, le peuple et aussi les cantons) doivent être impliquées dans un vote d'une telle portée.</a:t>
            </a:r>
          </a:p>
          <a:p>
            <a:r>
              <a:rPr lang="fr-FR" dirty="0"/>
              <a:t>- Le paquet d'accords institutionnels avec l'UE prévu est en contradiction avec nos principes fédéralistes dans de nombreux domaines. L'UE est organisée de manière descendante. La Suisse est organisée de manière subsidiaire et fédéraliste : les compétences sont, dans la mesure du possible, dévolues aux communes et aux cantons. Un accord qui affecte ces principes fédéralistes dans une telle mesure doit être soumis à un référendum obligatoire sur les traités internationaux.</a:t>
            </a:r>
          </a:p>
          <a:p>
            <a:endParaRPr lang="de-CH" sz="1700"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35901970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[PLACEHOLDER TEXT]</a:t>
            </a:r>
          </a:p>
        </p:txBody>
      </p:sp>
      <p:sp>
        <p:nvSpPr>
          <p:cNvPr id="6" name="Datumsplatzhalter 5"/>
          <p:cNvSpPr>
            <a:spLocks noGrp="1"/>
          </p:cNvSpPr>
          <p:nvPr>
            <p:ph type="dt" idx="11"/>
          </p:nvPr>
        </p:nvSpPr>
        <p:spPr/>
        <p:txBody>
          <a:bodyPr/>
          <a:lstStyle/>
          <a:p>
            <a:r>
              <a:rPr lang="de-DE"/>
              <a:t>04.07.25</a:t>
            </a:r>
            <a:endParaRPr lang="en-US"/>
          </a:p>
        </p:txBody>
      </p:sp>
    </p:spTree>
    <p:extLst>
      <p:ext uri="{BB962C8B-B14F-4D97-AF65-F5344CB8AC3E}">
        <p14:creationId xmlns:p14="http://schemas.microsoft.com/office/powerpoint/2010/main" val="26410725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[PLACEHOLDER TEXT]</a:t>
            </a:r>
          </a:p>
        </p:txBody>
      </p:sp>
      <p:sp>
        <p:nvSpPr>
          <p:cNvPr id="4" name="Slide Number Placeholder 3"/>
          <p:cNvSpPr>
            <a:spLocks noGrp="1"/>
          </p:cNvSpPr>
          <p:nvPr>
            <p:ph type="sldNum" sz="quarter" idx="10"/>
          </p:nvPr>
        </p:nvSpPr>
        <p:spPr/>
        <p:txBody>
          <a:bodyPr/>
          <a:lstStyle/>
          <a:p>
            <a:fld id="{7ED52D87-CCCB-4897-8754-39643E4DFE54}" type="slidenum">
              <a:rPr lang="en-US" smtClean="0"/>
              <a:t>35</a:t>
            </a:fld>
            <a:endParaRPr lang="en-US"/>
          </a:p>
        </p:txBody>
      </p:sp>
    </p:spTree>
    <p:extLst>
      <p:ext uri="{BB962C8B-B14F-4D97-AF65-F5344CB8AC3E}">
        <p14:creationId xmlns:p14="http://schemas.microsoft.com/office/powerpoint/2010/main" val="25579337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[PLACEHOLDER TEXT]</a:t>
            </a:r>
          </a:p>
        </p:txBody>
      </p:sp>
      <p:sp>
        <p:nvSpPr>
          <p:cNvPr id="6" name="Datumsplatzhalter 5"/>
          <p:cNvSpPr>
            <a:spLocks noGrp="1"/>
          </p:cNvSpPr>
          <p:nvPr>
            <p:ph type="dt" idx="11"/>
          </p:nvPr>
        </p:nvSpPr>
        <p:spPr/>
        <p:txBody>
          <a:bodyPr/>
          <a:lstStyle/>
          <a:p>
            <a:r>
              <a:rPr lang="de-DE"/>
              <a:t>04.07.25</a:t>
            </a:r>
            <a:endParaRPr lang="en-US"/>
          </a:p>
        </p:txBody>
      </p:sp>
    </p:spTree>
    <p:extLst>
      <p:ext uri="{BB962C8B-B14F-4D97-AF65-F5344CB8AC3E}">
        <p14:creationId xmlns:p14="http://schemas.microsoft.com/office/powerpoint/2010/main" val="766723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F1DFC-916A-4EFC-16FF-CD80E7118ED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5F18712-9565-2744-7BB6-BB791C2D791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4F7BC45-53C9-93FE-185A-523472C03347}"/>
              </a:ext>
            </a:extLst>
          </p:cNvPr>
          <p:cNvSpPr>
            <a:spLocks noGrp="1"/>
          </p:cNvSpPr>
          <p:nvPr>
            <p:ph type="body" idx="1"/>
          </p:nvPr>
        </p:nvSpPr>
        <p:spPr/>
        <p:txBody>
          <a:bodyPr/>
          <a:lstStyle/>
          <a:p>
            <a:r>
              <a:rPr lang="de-DE" sz="1200" b="1" i="0" kern="1200" dirty="0" err="1">
                <a:solidFill>
                  <a:schemeClr val="tx1"/>
                </a:solidFill>
                <a:effectLst/>
                <a:latin typeface="+mn-lt"/>
                <a:ea typeface="+mn-ea"/>
                <a:cs typeface="+mn-cs"/>
              </a:rPr>
              <a:t>Important</a:t>
            </a:r>
            <a:r>
              <a:rPr lang="de-DE" sz="1200" b="1" i="0" kern="1200" dirty="0">
                <a:solidFill>
                  <a:schemeClr val="tx1"/>
                </a:solidFill>
                <a:effectLst/>
                <a:latin typeface="+mn-lt"/>
                <a:ea typeface="+mn-ea"/>
                <a:cs typeface="+mn-cs"/>
              </a:rPr>
              <a:t> : </a:t>
            </a:r>
            <a:r>
              <a:rPr lang="fr-FR" sz="1200" b="0" i="0" kern="1200" dirty="0">
                <a:solidFill>
                  <a:schemeClr val="tx1"/>
                </a:solidFill>
                <a:effectLst/>
                <a:latin typeface="+mn-lt"/>
                <a:ea typeface="+mn-ea"/>
                <a:cs typeface="+mn-cs"/>
              </a:rPr>
              <a:t>Le droit de l'UE remplace le droit suisse. Le droit de l'UE prévaut sur le droit suisse (« droit international »). Le droit de l'UE s'applique également à l'intérieur de la Suisse : Qui fabrique un produit en Suisse uniquement pour le marché intérieur suisse doit se conformer de la même manière au droit de l'UE. Il en va de même pour les entreprises qui exportent leurs produits vers des marchés en dehors de l’UE, qui ne doivent pas seulement respecter les directives du marché de vente (par exemple les États-Unis) mais aussi respecter les exigences réglementaires de l'UE dans les domaines concernés. Les entreprises suisses perdent ainsi un avantage concurrentiel important par rapport à leurs concurrentes de l'UE dans le commerce mondial.</a:t>
            </a:r>
            <a:endParaRPr lang="de-CH" dirty="0"/>
          </a:p>
        </p:txBody>
      </p:sp>
      <p:sp>
        <p:nvSpPr>
          <p:cNvPr id="6" name="Datumsplatzhalter 5">
            <a:extLst>
              <a:ext uri="{FF2B5EF4-FFF2-40B4-BE49-F238E27FC236}">
                <a16:creationId xmlns:a16="http://schemas.microsoft.com/office/drawing/2014/main" id="{3A05B839-A9A9-7854-EFAA-F50A87E351B6}"/>
              </a:ext>
            </a:extLst>
          </p:cNvPr>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3913886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kern="1200" dirty="0" err="1">
                <a:solidFill>
                  <a:schemeClr val="tx1"/>
                </a:solidFill>
                <a:effectLst/>
                <a:latin typeface="+mn-lt"/>
                <a:ea typeface="+mn-ea"/>
                <a:cs typeface="+mn-cs"/>
              </a:rPr>
              <a:t>Important</a:t>
            </a:r>
            <a:r>
              <a:rPr lang="de-DE" sz="1200" b="1" i="0" kern="1200" dirty="0">
                <a:solidFill>
                  <a:schemeClr val="tx1"/>
                </a:solidFill>
                <a:effectLst/>
                <a:latin typeface="+mn-lt"/>
                <a:ea typeface="+mn-ea"/>
                <a:cs typeface="+mn-cs"/>
              </a:rPr>
              <a:t> </a:t>
            </a:r>
            <a:r>
              <a:rPr lang="de-DE" sz="1200" b="0" i="0" kern="1200" dirty="0">
                <a:solidFill>
                  <a:schemeClr val="tx1"/>
                </a:solidFill>
                <a:effectLst/>
                <a:latin typeface="+mn-lt"/>
                <a:ea typeface="+mn-ea"/>
                <a:cs typeface="+mn-cs"/>
              </a:rPr>
              <a:t>: </a:t>
            </a:r>
            <a:r>
              <a:rPr lang="fr-FR" sz="1200" b="0" i="0" kern="1200" dirty="0">
                <a:solidFill>
                  <a:schemeClr val="tx1"/>
                </a:solidFill>
                <a:effectLst/>
                <a:latin typeface="+mn-lt"/>
                <a:ea typeface="+mn-ea"/>
                <a:cs typeface="+mn-cs"/>
              </a:rPr>
              <a:t>La Suisse dispose d'une procédure de consultation qui s'est développée. Les associations et les partis y participent. L'administration procède à des consultations des offices et doit évaluer les coûts induits par la réglementation. La procédure suisse n'est pas comparable au « </a:t>
            </a:r>
            <a:r>
              <a:rPr lang="fr-FR" sz="1200" b="0" i="1" kern="1200" dirty="0" err="1">
                <a:solidFill>
                  <a:schemeClr val="tx1"/>
                </a:solidFill>
                <a:effectLst/>
                <a:latin typeface="+mn-lt"/>
                <a:ea typeface="+mn-ea"/>
                <a:cs typeface="+mn-cs"/>
              </a:rPr>
              <a:t>decision</a:t>
            </a:r>
            <a:r>
              <a:rPr lang="fr-FR" sz="1200" b="0" i="1" kern="1200" dirty="0">
                <a:solidFill>
                  <a:schemeClr val="tx1"/>
                </a:solidFill>
                <a:effectLst/>
                <a:latin typeface="+mn-lt"/>
                <a:ea typeface="+mn-ea"/>
                <a:cs typeface="+mn-cs"/>
              </a:rPr>
              <a:t> </a:t>
            </a:r>
            <a:r>
              <a:rPr lang="fr-FR" sz="1200" b="0" i="1" kern="1200" dirty="0" err="1">
                <a:solidFill>
                  <a:schemeClr val="tx1"/>
                </a:solidFill>
                <a:effectLst/>
                <a:latin typeface="+mn-lt"/>
                <a:ea typeface="+mn-ea"/>
                <a:cs typeface="+mn-cs"/>
              </a:rPr>
              <a:t>shaping</a:t>
            </a:r>
            <a:r>
              <a:rPr lang="fr-FR" sz="1200" b="0" i="1" kern="1200" dirty="0">
                <a:solidFill>
                  <a:schemeClr val="tx1"/>
                </a:solidFill>
                <a:effectLst/>
                <a:latin typeface="+mn-lt"/>
                <a:ea typeface="+mn-ea"/>
                <a:cs typeface="+mn-cs"/>
              </a:rPr>
              <a:t> </a:t>
            </a:r>
            <a:r>
              <a:rPr lang="fr-FR" sz="1200" b="0" i="0" kern="1200" dirty="0">
                <a:solidFill>
                  <a:schemeClr val="tx1"/>
                </a:solidFill>
                <a:effectLst/>
                <a:latin typeface="+mn-lt"/>
                <a:ea typeface="+mn-ea"/>
                <a:cs typeface="+mn-cs"/>
              </a:rPr>
              <a:t>» européen. Alors que les procédures suisses entraînent des conséquences concrètes, les consultations dans le cadre des organes de l'UE restent non contraignantes. Le pouvoir est détenu par la Commission, l'administration de l'UE et les lobbyistes. Environ 12'000 lobbyistes sont enregistrés à Bruxelles. Ce système favorise les grandes entreprises et organisations par rapport aux petites entreprises et associations. La nouvelle méthode d'intégration appliquée rompt avec le principe d'équivalence qui prévalait jusqu'à présent : même en cas de reprise de droits importants, c'est le comité mixte qui décide - il n'y a pas de consultation publique.</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En outre, l'affirmation selon laquelle la Suisse pourra continuer à décider de manière autonome de toutes les adaptations juridiques, conformément à ses procédures législatives existantes et dans le respect des droits de la démocratie directe, n'est que partiellement correcte : en effet, pour la majorité des accords de l'UE, la reprise du droit de l'UE se fait par la méthode de l'intégration, c'est-à-dire que le droit de l'UE devient directement partie intégrante de l'ordre juridique suisse par le biais des accords. De plus, les accords eux-mêmes ne contiennent que les grandes lignes, alors que le droit de l'UE à reprendre est défini en détail dans les annexes des accords respectifs. Ainsi, l'annexe I de l'ALCP renvoie à la directive de l'UE sur les citoyens de l'Union. L'obligation de reprendre de manière dynamique le nouveau droit s'applique également à la modification de ces annexes. Si l'UE modifiait cette directive ou la remplaçait par une autre réglementation, qui étendrait par exemple les droits de séjour liés à la libre circulation des personnes, ces nouvelles réglementations devraient être reprises dans l'ordre juridique suisse par une modification de l'annexe I de l'ALCP. Or, cela ne se fait pas par la voie de la modification de l'accord lui-même et encore moins par la voie de la législation suisse. C'est plutôt le comité mixte qui est compétent pour modifier les annexes. Par cette décision du comité mixte, ces modifications sont directement applicables en Suisse en tant que partie d'un traité international. Il en va de même pour les autres accords auxquels la méthode d'intégration s'applique. Il ne peut donc pas y avoir de référendum législatif au sens de l'art. 141, al. 1, let. a, Cst. pour de telles modifications ultérieures du droit déterminant, mais il ne peut pas non plus y avoir de référendum sur les traités internationaux au sens de l'art. 141, al. 1, let. d, ch. 3, Cst. puisqu'un tel référendum n'est pas admis contre les décisions des comités mixtes. Le fait que les accords réservent l'exécution d'obligations constitutionnelles de la Suisse et mentionnent le référendum n'a donc pas la portée que lui attribue le rapport explicatif. Même dans les domaines où un référendum reste possible, la Suisse est tenue, en vertu du droit international, de reprendre la modification du droit. Le référendum est donc formellement maintenu, mais la pression pour reprendre la modification du droit est si forte que la substance des droits démocratiques est vidée de sa substance.</a:t>
            </a:r>
          </a:p>
          <a:p>
            <a:endParaRPr lang="de-DE" sz="1200" b="0" i="0" kern="1200" dirty="0">
              <a:solidFill>
                <a:schemeClr val="tx1"/>
              </a:solidFill>
              <a:effectLst/>
              <a:latin typeface="+mn-lt"/>
              <a:ea typeface="+mn-ea"/>
              <a:cs typeface="+mn-cs"/>
            </a:endParaRPr>
          </a:p>
        </p:txBody>
      </p:sp>
      <p:sp>
        <p:nvSpPr>
          <p:cNvPr id="4" name="Datumsplatzhalter 3"/>
          <p:cNvSpPr>
            <a:spLocks noGrp="1"/>
          </p:cNvSpPr>
          <p:nvPr>
            <p:ph type="dt" idx="1"/>
          </p:nvPr>
        </p:nvSpPr>
        <p:spPr/>
        <p:txBody>
          <a:bodyPr/>
          <a:lstStyle/>
          <a:p>
            <a:r>
              <a:rPr lang="de-DE"/>
              <a:t>04.07.25</a:t>
            </a:r>
            <a:endParaRPr lang="en-US"/>
          </a:p>
        </p:txBody>
      </p:sp>
    </p:spTree>
    <p:extLst>
      <p:ext uri="{BB962C8B-B14F-4D97-AF65-F5344CB8AC3E}">
        <p14:creationId xmlns:p14="http://schemas.microsoft.com/office/powerpoint/2010/main" val="3912156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kern="1200" dirty="0">
                <a:solidFill>
                  <a:schemeClr val="tx1"/>
                </a:solidFill>
                <a:effectLst/>
                <a:latin typeface="+mn-lt"/>
                <a:ea typeface="+mn-ea"/>
                <a:cs typeface="+mn-cs"/>
              </a:rPr>
              <a:t>-Le Conseil national et le Conseil des Etats n'ont rien à dire sur la procédure d'intégration </a:t>
            </a:r>
            <a:r>
              <a:rPr lang="fr-FR" sz="1200" b="0" i="0" kern="1200" dirty="0">
                <a:solidFill>
                  <a:schemeClr val="tx1"/>
                </a:solidFill>
                <a:effectLst/>
                <a:latin typeface="+mn-lt"/>
                <a:ea typeface="+mn-ea"/>
                <a:cs typeface="+mn-cs"/>
              </a:rPr>
              <a:t>: ils ne sont impliqués ni dans l'élaboration du projet de loi ni dans la prise de décision. Ainsi, une partie importante de la législation échappe au législateur, mais aussi aux associations et aux groupes d'intérêts. Une procédure législative nationale n'est pas nécessaire.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kern="1200" dirty="0">
                <a:solidFill>
                  <a:schemeClr val="tx1"/>
                </a:solidFill>
                <a:effectLst/>
                <a:latin typeface="+mn-lt"/>
                <a:ea typeface="+mn-ea"/>
                <a:cs typeface="+mn-cs"/>
              </a:rPr>
              <a:t>-La Suisse doit reprendre unilatéralement le droit de l'UE : </a:t>
            </a:r>
            <a:r>
              <a:rPr lang="fr-FR" sz="1200" b="0" i="0" kern="1200" dirty="0">
                <a:solidFill>
                  <a:schemeClr val="tx1"/>
                </a:solidFill>
                <a:effectLst/>
                <a:latin typeface="+mn-lt"/>
                <a:ea typeface="+mn-ea"/>
                <a:cs typeface="+mn-cs"/>
              </a:rPr>
              <a:t>Il s'agit d'un rapprochement des ordres juridiques.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kern="1200" dirty="0">
                <a:solidFill>
                  <a:schemeClr val="tx1"/>
                </a:solidFill>
                <a:effectLst/>
                <a:latin typeface="+mn-lt"/>
                <a:ea typeface="+mn-ea"/>
                <a:cs typeface="+mn-cs"/>
              </a:rPr>
              <a:t>-</a:t>
            </a:r>
            <a:r>
              <a:rPr lang="fr-FR" sz="1200" b="0" i="0" kern="1200" dirty="0">
                <a:solidFill>
                  <a:schemeClr val="tx1"/>
                </a:solidFill>
                <a:effectLst/>
                <a:latin typeface="+mn-lt"/>
                <a:ea typeface="+mn-ea"/>
                <a:cs typeface="+mn-cs"/>
              </a:rPr>
              <a:t>Dans le cadre du processus d'intégration européenne, </a:t>
            </a:r>
            <a:r>
              <a:rPr lang="fr-FR" sz="1200" b="1" i="0" kern="1200" dirty="0">
                <a:solidFill>
                  <a:schemeClr val="tx1"/>
                </a:solidFill>
                <a:effectLst/>
                <a:latin typeface="+mn-lt"/>
                <a:ea typeface="+mn-ea"/>
                <a:cs typeface="+mn-cs"/>
              </a:rPr>
              <a:t>l'uniformisation de l'ordre juridique est un objectif majeur de l'UE. </a:t>
            </a:r>
            <a:r>
              <a:rPr lang="fr-FR" sz="1200" b="0" i="0" kern="1200" dirty="0">
                <a:solidFill>
                  <a:schemeClr val="tx1"/>
                </a:solidFill>
                <a:effectLst/>
                <a:latin typeface="+mn-lt"/>
                <a:ea typeface="+mn-ea"/>
                <a:cs typeface="+mn-cs"/>
              </a:rPr>
              <a:t>C'est pourquoi l'obligation de reprise dynamique du droit est importante pour l'UE : les modifications ou les nouveautés dans le domaine du droit de l'Union doivent être reprises le plus rapidement et le plus complètement possible par les États concernés.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kern="1200" dirty="0">
                <a:solidFill>
                  <a:schemeClr val="tx1"/>
                </a:solidFill>
                <a:effectLst/>
                <a:latin typeface="+mn-lt"/>
                <a:ea typeface="+mn-ea"/>
                <a:cs typeface="+mn-cs"/>
              </a:rPr>
              <a:t>L'affirmation du Conseil fédéral selon laquelle la Suisse peut continuer à décider tout à fait librement si elle souhaite reprendre le droit pertinent de l'UE est fausse et trompeuse : </a:t>
            </a:r>
            <a:r>
              <a:rPr lang="fr-FR" sz="1200" b="0" i="0" kern="1200" dirty="0">
                <a:solidFill>
                  <a:schemeClr val="tx1"/>
                </a:solidFill>
                <a:effectLst/>
                <a:latin typeface="+mn-lt"/>
                <a:ea typeface="+mn-ea"/>
                <a:cs typeface="+mn-cs"/>
              </a:rPr>
              <a:t>du point de vue de l'UE, le véritable objectif des nouveaux accords est de rapprocher les ordres juridiques, c'est-à-dire de garantir la reprise du droit par la Suisse.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kern="1200" dirty="0">
              <a:solidFill>
                <a:schemeClr val="tx1"/>
              </a:solidFill>
              <a:effectLst/>
              <a:latin typeface="+mn-lt"/>
              <a:ea typeface="+mn-ea"/>
              <a:cs typeface="+mn-cs"/>
            </a:endParaRPr>
          </a:p>
          <a:p>
            <a:endParaRPr lang="de-CH"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1007889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 L'UDC fait confiance au processus législatif suisse, qui a fait ses preuves. Les conditions-cadres économiques de la Suisse sont supérieures à celles de l'UE. Il suffit de comparer la </a:t>
            </a:r>
            <a:r>
              <a:rPr lang="fr-FR" b="1" dirty="0"/>
              <a:t>jungle des instances européennes</a:t>
            </a:r>
            <a:r>
              <a:rPr lang="fr-FR" dirty="0"/>
              <a:t>, le niveau des taux de TVA, la densité réglementaire, les exigences minimales en matière d'imposition, les régimes d'aides étendus de l'UE, etc.</a:t>
            </a:r>
          </a:p>
          <a:p>
            <a:r>
              <a:rPr lang="fr-FR" dirty="0"/>
              <a:t>-Grâce au droit suisse, notre pays est l'une des nations leaders au niveau mondial en matière d'innovation, de compétitivité et d'exportation dans le secteur des biens et des services, contrairement à l'UE. Les raisons de notre succès sont </a:t>
            </a:r>
            <a:r>
              <a:rPr lang="fr-FR" b="1" dirty="0"/>
              <a:t>les bonnes conditions-cadres pour l'économie</a:t>
            </a:r>
            <a:r>
              <a:rPr lang="fr-FR" dirty="0"/>
              <a:t>, la sécurité juridique, un </a:t>
            </a:r>
            <a:r>
              <a:rPr lang="fr-FR" b="1" dirty="0"/>
              <a:t>ordre étatique responsable</a:t>
            </a:r>
            <a:r>
              <a:rPr lang="fr-FR" dirty="0"/>
              <a:t> et un partenariat social qui fonctionne.</a:t>
            </a:r>
          </a:p>
          <a:p>
            <a:r>
              <a:rPr lang="fr-FR" dirty="0"/>
              <a:t>-La Suisse a acquis ses avantages grâce à son indépendance. Il serait désastreux de renoncer à cette marge de manœuvre. Un rattachement institutionnel à l'UE, surendettée et surréglementée, comporte le risque que la Suisse perde à moyen terme ses bonnes conditions-cadres et, par conséquent, sa puissance économique. De plus, quelques simplifications économiques ne doivent pas conduire à abandonner des </a:t>
            </a:r>
            <a:r>
              <a:rPr lang="fr-FR" b="1" dirty="0"/>
              <a:t>piliers fondamentaux de la politique étatique et des droits civiques</a:t>
            </a:r>
            <a:r>
              <a:rPr lang="fr-FR" dirty="0"/>
              <a:t> qui ont fait leurs preuves.</a:t>
            </a:r>
          </a:p>
          <a:p>
            <a:r>
              <a:rPr lang="fr-FR" b="1" dirty="0"/>
              <a:t>La Suisse n'a en fait aucun droit de regard sur le processus législatif de l'UE.</a:t>
            </a:r>
            <a:endParaRPr lang="fr-FR" dirty="0"/>
          </a:p>
          <a:p>
            <a:r>
              <a:rPr lang="fr-FR" dirty="0"/>
              <a:t>Au sein de l'UE, le </a:t>
            </a:r>
            <a:r>
              <a:rPr lang="fr-FR" b="1" dirty="0"/>
              <a:t>droit d'initiative</a:t>
            </a:r>
            <a:r>
              <a:rPr lang="fr-FR" dirty="0"/>
              <a:t> (formulation de propositions concrètes pour de nouvelles réglementations) appartient exclusivement à la Commission européenne. Le </a:t>
            </a:r>
            <a:r>
              <a:rPr lang="fr-FR" b="1" dirty="0"/>
              <a:t>Conseil des ministres</a:t>
            </a:r>
            <a:r>
              <a:rPr lang="fr-FR" dirty="0"/>
              <a:t> et le </a:t>
            </a:r>
            <a:r>
              <a:rPr lang="fr-FR" b="1" dirty="0"/>
              <a:t>Parlement européen</a:t>
            </a:r>
            <a:r>
              <a:rPr lang="fr-FR" dirty="0"/>
              <a:t> ne disposent que d'un </a:t>
            </a:r>
            <a:r>
              <a:rPr lang="fr-FR" b="1" dirty="0"/>
              <a:t>droit de proposition non contraignant</a:t>
            </a:r>
            <a:r>
              <a:rPr lang="fr-FR" dirty="0"/>
              <a:t>.</a:t>
            </a:r>
          </a:p>
          <a:p>
            <a:r>
              <a:rPr lang="fr-FR" dirty="0"/>
              <a:t>C'est dans ce contexte qu'il faut considérer la participation de la Suisse au </a:t>
            </a:r>
            <a:r>
              <a:rPr lang="fr-FR" b="1" dirty="0"/>
              <a:t>« </a:t>
            </a:r>
            <a:r>
              <a:rPr lang="fr-FR" b="1" dirty="0" err="1"/>
              <a:t>decision</a:t>
            </a:r>
            <a:r>
              <a:rPr lang="fr-FR" dirty="0"/>
              <a:t> </a:t>
            </a:r>
            <a:r>
              <a:rPr lang="fr-FR" b="1" dirty="0" err="1"/>
              <a:t>shaping</a:t>
            </a:r>
            <a:r>
              <a:rPr lang="fr-FR" b="1" dirty="0"/>
              <a:t> »</a:t>
            </a:r>
            <a:r>
              <a:rPr lang="fr-FR" dirty="0"/>
              <a:t>. À ce stade précoce du processus législatif, il n'y a encore </a:t>
            </a:r>
            <a:r>
              <a:rPr lang="fr-FR" b="1" dirty="0"/>
              <a:t>aucune proposition législative concrète</a:t>
            </a:r>
            <a:r>
              <a:rPr lang="fr-FR" dirty="0"/>
              <a:t> et </a:t>
            </a:r>
            <a:r>
              <a:rPr lang="fr-FR" b="1" dirty="0"/>
              <a:t>aucune décision</a:t>
            </a:r>
            <a:r>
              <a:rPr lang="fr-FR" dirty="0"/>
              <a:t> n'est prise. La participation est donc de nature informelle et </a:t>
            </a:r>
            <a:r>
              <a:rPr lang="fr-FR" b="1" dirty="0"/>
              <a:t>non contraignante</a:t>
            </a:r>
            <a:r>
              <a:rPr lang="fr-FR" dirty="0"/>
              <a:t>.</a:t>
            </a:r>
          </a:p>
          <a:p>
            <a:r>
              <a:rPr lang="fr-FR" dirty="0"/>
              <a:t>Le fait que la Suisse se voie garantir, selon le Conseil fédéral, « la plus grande participation possible au processus d'élaboration des actes juridiques de l'UE » n'apporte pas grand-chose sur le fond : le « </a:t>
            </a:r>
            <a:r>
              <a:rPr lang="fr-FR" dirty="0" err="1"/>
              <a:t>decision</a:t>
            </a:r>
            <a:r>
              <a:rPr lang="fr-FR" dirty="0"/>
              <a:t> </a:t>
            </a:r>
            <a:r>
              <a:rPr lang="fr-FR" dirty="0" err="1"/>
              <a:t>shaping</a:t>
            </a:r>
            <a:r>
              <a:rPr lang="fr-FR" dirty="0"/>
              <a:t> » n'est comparable ni à une procédure de consultation ni à la consultation des offices habituelle au sein de l'administration fédérale. Alors que les procédures suisses ont des conséquences concrètes, les auditions dans le cadre des instances de l'UE restent </a:t>
            </a:r>
            <a:r>
              <a:rPr lang="fr-FR" b="1" dirty="0"/>
              <a:t>sans engagement</a:t>
            </a:r>
            <a:r>
              <a:rPr lang="fr-FR" dirty="0"/>
              <a:t>. La décision revient à la Commission européenne. Il est d'autant plus étonnant que le Conseil fédéral considère la participation à ce processus comme un </a:t>
            </a:r>
            <a:r>
              <a:rPr lang="fr-FR" i="1" dirty="0"/>
              <a:t>gain de souveraineté</a:t>
            </a:r>
            <a:r>
              <a:rPr lang="fr-FR" dirty="0"/>
              <a:t>.</a:t>
            </a:r>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1009065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Pour </a:t>
            </a:r>
            <a:r>
              <a:rPr lang="de-CH" dirty="0" err="1"/>
              <a:t>les</a:t>
            </a:r>
            <a:r>
              <a:rPr lang="de-CH" dirty="0"/>
              <a:t> « </a:t>
            </a:r>
            <a:r>
              <a:rPr lang="de-CH" dirty="0" err="1"/>
              <a:t>mesures</a:t>
            </a:r>
            <a:r>
              <a:rPr lang="de-CH" dirty="0"/>
              <a:t> </a:t>
            </a:r>
            <a:r>
              <a:rPr lang="de-CH" dirty="0" err="1"/>
              <a:t>compensatoires</a:t>
            </a:r>
            <a:r>
              <a:rPr lang="de-CH" dirty="0"/>
              <a:t> , </a:t>
            </a:r>
            <a:r>
              <a:rPr lang="de-CH" dirty="0" err="1"/>
              <a:t>voir</a:t>
            </a:r>
            <a:r>
              <a:rPr lang="de-CH" dirty="0"/>
              <a:t> la </a:t>
            </a:r>
            <a:r>
              <a:rPr lang="de-CH" dirty="0" err="1"/>
              <a:t>diapositive</a:t>
            </a:r>
            <a:r>
              <a:rPr lang="de-CH" dirty="0"/>
              <a:t> </a:t>
            </a:r>
            <a:r>
              <a:rPr lang="de-CH" dirty="0" err="1"/>
              <a:t>suivante</a:t>
            </a:r>
            <a:endParaRPr lang="de-CH" dirty="0"/>
          </a:p>
        </p:txBody>
      </p:sp>
      <p:sp>
        <p:nvSpPr>
          <p:cNvPr id="6" name="Datumsplatzhalter 5"/>
          <p:cNvSpPr>
            <a:spLocks noGrp="1"/>
          </p:cNvSpPr>
          <p:nvPr>
            <p:ph type="dt" idx="10"/>
          </p:nvPr>
        </p:nvSpPr>
        <p:spPr/>
        <p:txBody>
          <a:bodyPr/>
          <a:lstStyle/>
          <a:p>
            <a:r>
              <a:rPr lang="de-DE"/>
              <a:t>04.07.25</a:t>
            </a:r>
            <a:endParaRPr lang="en-US"/>
          </a:p>
        </p:txBody>
      </p:sp>
    </p:spTree>
    <p:extLst>
      <p:ext uri="{BB962C8B-B14F-4D97-AF65-F5344CB8AC3E}">
        <p14:creationId xmlns:p14="http://schemas.microsoft.com/office/powerpoint/2010/main" val="682325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fr-FR" sz="1800" b="1" dirty="0"/>
              <a:t>Le Conseil fédéral affirme qu'il n'y a pas de reprise automatique, mais une reprise « dynamique » du droit.</a:t>
            </a:r>
            <a:r>
              <a:rPr lang="fr-FR" sz="1800" dirty="0"/>
              <a:t> La Suisse déciderait « de manière autonome » et « selon ses procédures habituelles » de chaque reprise de droit. Les référendums resteraient possibles. Le Conseil fédéral promet : « La Suisse garde donc le contrôle : elle peut également refuser la reprise d'un nouvel acte législatif de l'UE. »</a:t>
            </a:r>
          </a:p>
          <a:p>
            <a:pPr marL="285750" indent="-285750">
              <a:buFont typeface="Arial" panose="020B0604020202020204" pitchFamily="34" charset="0"/>
              <a:buChar char="•"/>
            </a:pPr>
            <a:r>
              <a:rPr lang="fr-FR" sz="1800" dirty="0"/>
              <a:t>Voilà pour la théorie. </a:t>
            </a:r>
            <a:r>
              <a:rPr lang="fr-FR" sz="1800" b="1" dirty="0"/>
              <a:t>Dans la pratique, c'est le fouet qui brandit.</a:t>
            </a:r>
            <a:r>
              <a:rPr lang="fr-FR" sz="1800" dirty="0"/>
              <a:t> Si la population suisse ou le Parlement suisse souhaite par exemple contrôler à nouveau l'immigration de manière autonome, l'UE peut alors prendre des « mesures compensatoires ». Le Conseil fédéral a déjà accordé cette possibilité à l'UE dans le Common </a:t>
            </a:r>
            <a:r>
              <a:rPr lang="fr-FR" sz="1800" dirty="0" err="1"/>
              <a:t>Understanding</a:t>
            </a:r>
            <a:r>
              <a:rPr lang="fr-FR" sz="1800" dirty="0"/>
              <a:t>.</a:t>
            </a:r>
          </a:p>
          <a:p>
            <a:pPr marL="285750" indent="-285750">
              <a:buFont typeface="Arial" panose="020B0604020202020204" pitchFamily="34" charset="0"/>
              <a:buChar char="•"/>
            </a:pPr>
            <a:r>
              <a:rPr lang="fr-FR" sz="1800" b="1" dirty="0"/>
              <a:t>« Mesures compensatoires » est un terme bureaucratique allemand qui désigne des sanctions ou des mesures punitives.</a:t>
            </a:r>
            <a:r>
              <a:rPr lang="fr-FR" sz="1800" dirty="0"/>
              <a:t> La Suisse autoriserait donc l'UE à prendre des mesures punitives à l'encontre de notre pays si le Parlement ou la population suisse prenait des décisions qui ne convenaient pas à l'UE. En cas de référendum, toutes les menaces seraient mises en œuvre. C'est tout à fait inacceptable dans notre système de démocratie directe.</a:t>
            </a:r>
          </a:p>
          <a:p>
            <a:r>
              <a:rPr lang="fr-FR" sz="1800" dirty="0"/>
              <a:t>L'UE a déjà sanctionné la Suisse une fois : après que la population suisse a accepté l'initiative contre l'immigration de masse, la Suisse a été exclue du programme de recherche européen Horizon.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u="sng" dirty="0">
              <a:solidFill>
                <a:srgbClr val="1F4E79"/>
              </a:solidFill>
              <a:effectLst/>
              <a:latin typeface="Calibri" panose="020F0502020204030204" pitchFamily="34" charset="0"/>
              <a:ea typeface="Calibri" panose="020F0502020204030204" pitchFamily="34" charset="0"/>
              <a:cs typeface="Calibri" panose="020F0502020204030204" pitchFamily="34" charset="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u="sng" dirty="0">
              <a:solidFill>
                <a:srgbClr val="1F4E79"/>
              </a:solidFill>
              <a:effectLst/>
              <a:latin typeface="Calibri" panose="020F0502020204030204" pitchFamily="34" charset="0"/>
              <a:ea typeface="Calibri" panose="020F0502020204030204" pitchFamily="34" charset="0"/>
              <a:cs typeface="Calibri" panose="020F0502020204030204" pitchFamily="34" charset="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u="sng" dirty="0">
                <a:solidFill>
                  <a:srgbClr val="1F4E79"/>
                </a:solidFill>
                <a:effectLst/>
                <a:latin typeface="Calibri" panose="020F0502020204030204" pitchFamily="34" charset="0"/>
                <a:ea typeface="Calibri" panose="020F0502020204030204" pitchFamily="34" charset="0"/>
                <a:cs typeface="Calibri" panose="020F0502020204030204" pitchFamily="34" charset="0"/>
                <a:hlinkClick r:id="" action="ppaction://noaction"/>
              </a:rPr>
              <a:t>Faktenblatt Institutionelle Elemente</a:t>
            </a:r>
            <a:r>
              <a:rPr lang="de-CH" sz="1200" dirty="0">
                <a:effectLst/>
                <a:latin typeface="Calibri" panose="020F0502020204030204" pitchFamily="34" charset="0"/>
                <a:ea typeface="Calibri" panose="020F0502020204030204" pitchFamily="34" charset="0"/>
              </a:rPr>
              <a:t> </a:t>
            </a:r>
          </a:p>
          <a:p>
            <a:endParaRPr lang="de-CH" dirty="0"/>
          </a:p>
          <a:p>
            <a:r>
              <a:rPr lang="de-CH" sz="1800" dirty="0">
                <a:effectLst/>
                <a:latin typeface="Calibri" panose="020F0502020204030204" pitchFamily="34" charset="0"/>
                <a:ea typeface="Calibri" panose="020F0502020204030204" pitchFamily="34" charset="0"/>
              </a:rPr>
              <a:t>Die Analyse stützt sich dabei auf die bereits erfolgten Veröffentlichungen des Bundes:  </a:t>
            </a:r>
            <a:r>
              <a:rPr lang="de-CH" sz="1800" u="sng" dirty="0">
                <a:solidFill>
                  <a:srgbClr val="1F4E79"/>
                </a:solidFill>
                <a:effectLst/>
                <a:latin typeface="Calibri" panose="020F0502020204030204" pitchFamily="34" charset="0"/>
                <a:ea typeface="Calibri" panose="020F0502020204030204" pitchFamily="34" charset="0"/>
                <a:cs typeface="Calibri" panose="020F0502020204030204" pitchFamily="34" charset="0"/>
                <a:hlinkClick r:id="rId3"/>
              </a:rPr>
              <a:t>Common Understanding</a:t>
            </a:r>
            <a:r>
              <a:rPr lang="de-CH" sz="1800" dirty="0">
                <a:effectLst/>
                <a:latin typeface="Calibri" panose="020F0502020204030204" pitchFamily="34" charset="0"/>
                <a:ea typeface="Calibri" panose="020F0502020204030204" pitchFamily="34" charset="0"/>
              </a:rPr>
              <a:t> CU («Gemeinsame Verständigung») und die Dokumente </a:t>
            </a:r>
            <a:r>
              <a:rPr lang="de-CH" sz="1800" u="sng" dirty="0">
                <a:solidFill>
                  <a:srgbClr val="1F4E79"/>
                </a:solidFill>
                <a:effectLst/>
                <a:latin typeface="Calibri" panose="020F0502020204030204" pitchFamily="34" charset="0"/>
                <a:ea typeface="Calibri" panose="020F0502020204030204" pitchFamily="34" charset="0"/>
                <a:cs typeface="Calibri" panose="020F0502020204030204" pitchFamily="34" charset="0"/>
                <a:hlinkClick r:id="rId4"/>
              </a:rPr>
              <a:t>zum materiellen Abschluss der Verhandlungen zwischen der Schweiz und der EU</a:t>
            </a:r>
            <a:endParaRPr lang="de-CH" dirty="0"/>
          </a:p>
        </p:txBody>
      </p:sp>
      <p:sp>
        <p:nvSpPr>
          <p:cNvPr id="4" name="Foliennummernplatzhalter 3"/>
          <p:cNvSpPr>
            <a:spLocks noGrp="1"/>
          </p:cNvSpPr>
          <p:nvPr>
            <p:ph type="sldNum" sz="quarter" idx="5"/>
          </p:nvPr>
        </p:nvSpPr>
        <p:spPr/>
        <p:txBody>
          <a:bodyPr/>
          <a:lstStyle/>
          <a:p>
            <a:fld id="{7ED52D87-CCCB-4897-8754-39643E4DFE54}" type="slidenum">
              <a:rPr lang="en-US" smtClean="0"/>
              <a:t>8</a:t>
            </a:fld>
            <a:endParaRPr lang="en-US"/>
          </a:p>
        </p:txBody>
      </p:sp>
    </p:spTree>
    <p:extLst>
      <p:ext uri="{BB962C8B-B14F-4D97-AF65-F5344CB8AC3E}">
        <p14:creationId xmlns:p14="http://schemas.microsoft.com/office/powerpoint/2010/main" val="1942323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9AD998C7-1095-4F79-96A7-1CADFC383356}" type="slidenum">
              <a:rPr lang="en-US" smtClean="0"/>
              <a:t>‹N°›</a:t>
            </a:fld>
            <a:endParaRPr lang="en-US"/>
          </a:p>
        </p:txBody>
      </p:sp>
      <p:cxnSp>
        <p:nvCxnSpPr>
          <p:cNvPr id="4" name="Gerader Verbinder 3"/>
          <p:cNvCxnSpPr/>
          <p:nvPr userDrawn="1"/>
        </p:nvCxnSpPr>
        <p:spPr>
          <a:xfrm>
            <a:off x="0" y="1363980"/>
            <a:ext cx="9906000" cy="7620"/>
          </a:xfrm>
          <a:prstGeom prst="line">
            <a:avLst/>
          </a:prstGeom>
          <a:ln w="19050">
            <a:solidFill>
              <a:srgbClr val="008C24"/>
            </a:solidFill>
            <a:tailEnd type="none" w="med" len="sm"/>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930886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AD998C7-1095-4F79-96A7-1CADFC383356}" type="slidenum">
              <a:rPr lang="en-US" smtClean="0"/>
              <a:t>‹N°›</a:t>
            </a:fld>
            <a:endParaRPr lang="en-US"/>
          </a:p>
        </p:txBody>
      </p:sp>
    </p:spTree>
    <p:extLst>
      <p:ext uri="{BB962C8B-B14F-4D97-AF65-F5344CB8AC3E}">
        <p14:creationId xmlns:p14="http://schemas.microsoft.com/office/powerpoint/2010/main" val="119425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OC">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4400" y="2224800"/>
            <a:ext cx="3960000" cy="3607200"/>
          </a:xfrm>
        </p:spPr>
        <p:txBody>
          <a:bodyPr/>
          <a:lstStyle>
            <a:lvl1pPr>
              <a:lnSpc>
                <a:spcPct val="140000"/>
              </a:lnSpc>
              <a:defRPr sz="2200" b="0"/>
            </a:lvl1pPr>
          </a:lstStyle>
          <a:p>
            <a:r>
              <a:rPr lang="en-US"/>
              <a:t>Click to edit Master title style</a:t>
            </a:r>
            <a:endParaRPr lang="en-US" dirty="0"/>
          </a:p>
        </p:txBody>
      </p:sp>
      <p:sp>
        <p:nvSpPr>
          <p:cNvPr id="3" name="Subtitle 2"/>
          <p:cNvSpPr>
            <a:spLocks noGrp="1"/>
          </p:cNvSpPr>
          <p:nvPr>
            <p:ph type="subTitle" idx="1"/>
          </p:nvPr>
        </p:nvSpPr>
        <p:spPr>
          <a:xfrm>
            <a:off x="5112000" y="2224800"/>
            <a:ext cx="3960000" cy="3607200"/>
          </a:xfrm>
        </p:spPr>
        <p:txBody>
          <a:bodyPr>
            <a:normAutofit/>
          </a:bodyPr>
          <a:lstStyle>
            <a:lvl1pPr marL="0" indent="0" algn="l">
              <a:lnSpc>
                <a:spcPct val="140000"/>
              </a:lnSpc>
              <a:spcBef>
                <a:spcPts val="0"/>
              </a:spcBef>
              <a:buNone/>
              <a:defRPr sz="2200">
                <a:solidFill>
                  <a:srgbClr val="000000"/>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Rectangle 8"/>
          <p:cNvSpPr>
            <a:spLocks noChangeArrowheads="1"/>
          </p:cNvSpPr>
          <p:nvPr userDrawn="1">
            <p:custDataLst>
              <p:tags r:id="rId1"/>
            </p:custDataLst>
          </p:nvPr>
        </p:nvSpPr>
        <p:spPr bwMode="auto">
          <a:xfrm flipV="1">
            <a:off x="287339" y="2036763"/>
            <a:ext cx="9331325" cy="74612"/>
          </a:xfrm>
          <a:prstGeom prst="rect">
            <a:avLst/>
          </a:prstGeom>
          <a:solidFill>
            <a:srgbClr val="000000"/>
          </a:solidFill>
          <a:ln w="9525">
            <a:noFill/>
            <a:miter lim="800000"/>
            <a:headEnd/>
            <a:tailEnd/>
          </a:ln>
        </p:spPr>
        <p:txBody>
          <a:bodyPr/>
          <a:lstStyle/>
          <a:p>
            <a:endParaRPr lang="en-US"/>
          </a:p>
        </p:txBody>
      </p:sp>
      <p:sp>
        <p:nvSpPr>
          <p:cNvPr id="11" name="Slide Number Placeholder 5"/>
          <p:cNvSpPr>
            <a:spLocks noGrp="1"/>
          </p:cNvSpPr>
          <p:nvPr>
            <p:ph type="sldNum" sz="quarter" idx="4"/>
          </p:nvPr>
        </p:nvSpPr>
        <p:spPr>
          <a:xfrm>
            <a:off x="9072000" y="6573600"/>
            <a:ext cx="540001" cy="183600"/>
          </a:xfrm>
          <a:prstGeom prst="rect">
            <a:avLst/>
          </a:prstGeom>
        </p:spPr>
        <p:txBody>
          <a:bodyPr vert="horz" wrap="square" lIns="0" tIns="0" rIns="0" bIns="0" rtlCol="0" anchor="t" anchorCtr="0">
            <a:noAutofit/>
          </a:bodyPr>
          <a:lstStyle>
            <a:lvl1pPr algn="r">
              <a:defRPr sz="1200">
                <a:solidFill>
                  <a:srgbClr val="000000"/>
                </a:solidFill>
                <a:latin typeface="Arial" pitchFamily="34" charset="0"/>
                <a:cs typeface="Arial" pitchFamily="34" charset="0"/>
              </a:defRPr>
            </a:lvl1pPr>
          </a:lstStyle>
          <a:p>
            <a:fld id="{9AD998C7-1095-4F79-96A7-1CADFC383356}" type="slidenum">
              <a:rPr lang="en-US" smtClean="0"/>
              <a:pPr/>
              <a:t>‹N°›</a:t>
            </a:fld>
            <a:endParaRPr lang="en-US"/>
          </a:p>
        </p:txBody>
      </p:sp>
      <p:sp>
        <p:nvSpPr>
          <p:cNvPr id="17" name="Rectangle 16"/>
          <p:cNvSpPr/>
          <p:nvPr userDrawn="1"/>
        </p:nvSpPr>
        <p:spPr>
          <a:xfrm>
            <a:off x="288000" y="6465600"/>
            <a:ext cx="9334800" cy="75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284401" y="6588000"/>
            <a:ext cx="886461" cy="107722"/>
          </a:xfrm>
          <a:prstGeom prst="rect">
            <a:avLst/>
          </a:prstGeom>
          <a:noFill/>
        </p:spPr>
        <p:txBody>
          <a:bodyPr wrap="none" lIns="0" tIns="0" rIns="0" bIns="0" rtlCol="0">
            <a:spAutoFit/>
          </a:bodyPr>
          <a:lstStyle/>
          <a:p>
            <a:r>
              <a:rPr lang="de-DE" sz="700" dirty="0">
                <a:latin typeface="Arial" pitchFamily="34" charset="0"/>
                <a:cs typeface="Arial" pitchFamily="34" charset="0"/>
              </a:rPr>
              <a:t>TA / </a:t>
            </a:r>
            <a:r>
              <a:rPr lang="de-DE" sz="700" baseline="0" dirty="0">
                <a:latin typeface="Arial" pitchFamily="34" charset="0"/>
                <a:cs typeface="Arial" pitchFamily="34" charset="0"/>
              </a:rPr>
              <a:t>10./11. Jan. 2025</a:t>
            </a:r>
            <a:endParaRPr lang="en-US" sz="700" dirty="0">
              <a:latin typeface="Arial" pitchFamily="34" charset="0"/>
              <a:cs typeface="Arial" pitchFamily="34" charset="0"/>
            </a:endParaRPr>
          </a:p>
        </p:txBody>
      </p:sp>
    </p:spTree>
    <p:extLst>
      <p:ext uri="{BB962C8B-B14F-4D97-AF65-F5344CB8AC3E}">
        <p14:creationId xmlns:p14="http://schemas.microsoft.com/office/powerpoint/2010/main" val="46699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Slide (Full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1B101894-CD26-4755-B2AE-6750C1357069}" type="slidenum">
              <a:rPr lang="en-US" smtClean="0"/>
              <a:t>‹N°›</a:t>
            </a:fld>
            <a:endParaRPr lang="en-US"/>
          </a:p>
        </p:txBody>
      </p:sp>
    </p:spTree>
    <p:extLst>
      <p:ext uri="{BB962C8B-B14F-4D97-AF65-F5344CB8AC3E}">
        <p14:creationId xmlns:p14="http://schemas.microsoft.com/office/powerpoint/2010/main" val="19580738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Text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6827" y="1569599"/>
            <a:ext cx="4503600" cy="461160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63989" y="1569599"/>
            <a:ext cx="4503600" cy="461160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7E3D4A0C-D92E-4AC7-AF4B-43DEE33FF7DB}" type="slidenum">
              <a:rPr lang="en-US" smtClean="0"/>
              <a:t>‹N°›</a:t>
            </a:fld>
            <a:endParaRPr lang="en-US"/>
          </a:p>
        </p:txBody>
      </p:sp>
    </p:spTree>
    <p:extLst>
      <p:ext uri="{BB962C8B-B14F-4D97-AF65-F5344CB8AC3E}">
        <p14:creationId xmlns:p14="http://schemas.microsoft.com/office/powerpoint/2010/main" val="1418662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AD998C7-1095-4F79-96A7-1CADFC383356}" type="slidenum">
              <a:rPr lang="en-US" smtClean="0"/>
              <a:t>‹N°›</a:t>
            </a:fld>
            <a:endParaRPr lang="en-US"/>
          </a:p>
        </p:txBody>
      </p:sp>
    </p:spTree>
    <p:extLst>
      <p:ext uri="{BB962C8B-B14F-4D97-AF65-F5344CB8AC3E}">
        <p14:creationId xmlns:p14="http://schemas.microsoft.com/office/powerpoint/2010/main" val="2196615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OC">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4400" y="2224800"/>
            <a:ext cx="3960000" cy="3607200"/>
          </a:xfrm>
        </p:spPr>
        <p:txBody>
          <a:bodyPr/>
          <a:lstStyle>
            <a:lvl1pPr>
              <a:lnSpc>
                <a:spcPct val="140000"/>
              </a:lnSpc>
              <a:defRPr sz="2200" b="0"/>
            </a:lvl1pPr>
          </a:lstStyle>
          <a:p>
            <a:r>
              <a:rPr lang="en-US"/>
              <a:t>Click to edit Master title style</a:t>
            </a:r>
            <a:endParaRPr lang="en-US" dirty="0"/>
          </a:p>
        </p:txBody>
      </p:sp>
      <p:sp>
        <p:nvSpPr>
          <p:cNvPr id="3" name="Subtitle 2"/>
          <p:cNvSpPr>
            <a:spLocks noGrp="1"/>
          </p:cNvSpPr>
          <p:nvPr>
            <p:ph type="subTitle" idx="1"/>
          </p:nvPr>
        </p:nvSpPr>
        <p:spPr>
          <a:xfrm>
            <a:off x="5112000" y="2224800"/>
            <a:ext cx="3960000" cy="3607200"/>
          </a:xfrm>
        </p:spPr>
        <p:txBody>
          <a:bodyPr>
            <a:normAutofit/>
          </a:bodyPr>
          <a:lstStyle>
            <a:lvl1pPr marL="0" indent="0" algn="l">
              <a:lnSpc>
                <a:spcPct val="140000"/>
              </a:lnSpc>
              <a:spcBef>
                <a:spcPts val="0"/>
              </a:spcBef>
              <a:buNone/>
              <a:defRPr sz="2200">
                <a:solidFill>
                  <a:srgbClr val="000000"/>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Rectangle 8"/>
          <p:cNvSpPr>
            <a:spLocks noChangeArrowheads="1"/>
          </p:cNvSpPr>
          <p:nvPr userDrawn="1">
            <p:custDataLst>
              <p:tags r:id="rId1"/>
            </p:custDataLst>
          </p:nvPr>
        </p:nvSpPr>
        <p:spPr bwMode="auto">
          <a:xfrm flipV="1">
            <a:off x="287339" y="2036763"/>
            <a:ext cx="9331325" cy="74612"/>
          </a:xfrm>
          <a:prstGeom prst="rect">
            <a:avLst/>
          </a:prstGeom>
          <a:solidFill>
            <a:srgbClr val="000000"/>
          </a:solidFill>
          <a:ln w="9525">
            <a:noFill/>
            <a:miter lim="800000"/>
            <a:headEnd/>
            <a:tailEnd/>
          </a:ln>
        </p:spPr>
        <p:txBody>
          <a:bodyPr/>
          <a:lstStyle/>
          <a:p>
            <a:endParaRPr lang="en-US"/>
          </a:p>
        </p:txBody>
      </p:sp>
      <p:sp>
        <p:nvSpPr>
          <p:cNvPr id="11" name="Slide Number Placeholder 5"/>
          <p:cNvSpPr>
            <a:spLocks noGrp="1"/>
          </p:cNvSpPr>
          <p:nvPr>
            <p:ph type="sldNum" sz="quarter" idx="4"/>
          </p:nvPr>
        </p:nvSpPr>
        <p:spPr>
          <a:xfrm>
            <a:off x="9072000" y="6573600"/>
            <a:ext cx="540001" cy="183600"/>
          </a:xfrm>
          <a:prstGeom prst="rect">
            <a:avLst/>
          </a:prstGeom>
        </p:spPr>
        <p:txBody>
          <a:bodyPr vert="horz" wrap="square" lIns="0" tIns="0" rIns="0" bIns="0" rtlCol="0" anchor="t" anchorCtr="0">
            <a:noAutofit/>
          </a:bodyPr>
          <a:lstStyle>
            <a:lvl1pPr algn="r">
              <a:defRPr sz="1200">
                <a:solidFill>
                  <a:srgbClr val="000000"/>
                </a:solidFill>
                <a:latin typeface="Arial" pitchFamily="34" charset="0"/>
                <a:cs typeface="Arial" pitchFamily="34" charset="0"/>
              </a:defRPr>
            </a:lvl1pPr>
          </a:lstStyle>
          <a:p>
            <a:fld id="{9AD998C7-1095-4F79-96A7-1CADFC383356}" type="slidenum">
              <a:rPr lang="en-US" smtClean="0"/>
              <a:pPr/>
              <a:t>‹N°›</a:t>
            </a:fld>
            <a:endParaRPr lang="en-US"/>
          </a:p>
        </p:txBody>
      </p:sp>
      <p:sp>
        <p:nvSpPr>
          <p:cNvPr id="17" name="Rectangle 16"/>
          <p:cNvSpPr/>
          <p:nvPr userDrawn="1"/>
        </p:nvSpPr>
        <p:spPr>
          <a:xfrm>
            <a:off x="288000" y="6465600"/>
            <a:ext cx="9334800" cy="75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284401" y="6588000"/>
            <a:ext cx="886461" cy="107722"/>
          </a:xfrm>
          <a:prstGeom prst="rect">
            <a:avLst/>
          </a:prstGeom>
          <a:noFill/>
        </p:spPr>
        <p:txBody>
          <a:bodyPr wrap="none" lIns="0" tIns="0" rIns="0" bIns="0" rtlCol="0">
            <a:spAutoFit/>
          </a:bodyPr>
          <a:lstStyle/>
          <a:p>
            <a:r>
              <a:rPr lang="de-DE" sz="700" dirty="0">
                <a:latin typeface="Arial" pitchFamily="34" charset="0"/>
                <a:cs typeface="Arial" pitchFamily="34" charset="0"/>
              </a:rPr>
              <a:t>TA / </a:t>
            </a:r>
            <a:r>
              <a:rPr lang="de-DE" sz="700" baseline="0" dirty="0">
                <a:latin typeface="Arial" pitchFamily="34" charset="0"/>
                <a:cs typeface="Arial" pitchFamily="34" charset="0"/>
              </a:rPr>
              <a:t>10./11. Jan. 2025</a:t>
            </a:r>
            <a:endParaRPr lang="en-US" sz="700" dirty="0">
              <a:latin typeface="Arial" pitchFamily="34" charset="0"/>
              <a:cs typeface="Arial" pitchFamily="34" charset="0"/>
            </a:endParaRPr>
          </a:p>
        </p:txBody>
      </p:sp>
    </p:spTree>
    <p:extLst>
      <p:ext uri="{BB962C8B-B14F-4D97-AF65-F5344CB8AC3E}">
        <p14:creationId xmlns:p14="http://schemas.microsoft.com/office/powerpoint/2010/main" val="1498498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2849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9AD998C7-1095-4F79-96A7-1CADFC383356}" type="slidenum">
              <a:rPr lang="en-US" smtClean="0"/>
              <a:t>‹N°›</a:t>
            </a:fld>
            <a:endParaRPr lang="en-US"/>
          </a:p>
        </p:txBody>
      </p:sp>
    </p:spTree>
    <p:extLst>
      <p:ext uri="{BB962C8B-B14F-4D97-AF65-F5344CB8AC3E}">
        <p14:creationId xmlns:p14="http://schemas.microsoft.com/office/powerpoint/2010/main" val="2543466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xt Slide (Full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1B101894-CD26-4755-B2AE-6750C1357069}" type="slidenum">
              <a:rPr lang="en-US" smtClean="0"/>
              <a:t>‹N°›</a:t>
            </a:fld>
            <a:endParaRPr lang="en-US"/>
          </a:p>
        </p:txBody>
      </p:sp>
    </p:spTree>
    <p:extLst>
      <p:ext uri="{BB962C8B-B14F-4D97-AF65-F5344CB8AC3E}">
        <p14:creationId xmlns:p14="http://schemas.microsoft.com/office/powerpoint/2010/main" val="426172244"/>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Text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6827" y="1569599"/>
            <a:ext cx="4503600" cy="461160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63989" y="1569599"/>
            <a:ext cx="4503600" cy="461160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7E3D4A0C-D92E-4AC7-AF4B-43DEE33FF7DB}" type="slidenum">
              <a:rPr lang="en-US" smtClean="0"/>
              <a:t>‹N°›</a:t>
            </a:fld>
            <a:endParaRPr lang="en-US"/>
          </a:p>
        </p:txBody>
      </p:sp>
    </p:spTree>
    <p:extLst>
      <p:ext uri="{BB962C8B-B14F-4D97-AF65-F5344CB8AC3E}">
        <p14:creationId xmlns:p14="http://schemas.microsoft.com/office/powerpoint/2010/main" val="1847030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9.xml"/><Relationship Id="rId7" Type="http://schemas.openxmlformats.org/officeDocument/2006/relationships/tags" Target="../tags/tag4.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image" Target="../media/image3.png"/><Relationship Id="rId4" Type="http://schemas.openxmlformats.org/officeDocument/2006/relationships/slideLayout" Target="../slideLayouts/slideLayout10.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8"/>
            </p:custDataLst>
            <p:extLst>
              <p:ext uri="{D42A27DB-BD31-4B8C-83A1-F6EECF244321}">
                <p14:modId xmlns:p14="http://schemas.microsoft.com/office/powerpoint/2010/main" val="9995809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4" name="Object 3"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277200" y="594000"/>
            <a:ext cx="9334800" cy="71640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288000" y="1569600"/>
            <a:ext cx="9010801" cy="46116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9072000" y="6573600"/>
            <a:ext cx="540001" cy="183600"/>
          </a:xfrm>
          <a:prstGeom prst="rect">
            <a:avLst/>
          </a:prstGeom>
        </p:spPr>
        <p:txBody>
          <a:bodyPr vert="horz" wrap="square" lIns="0" tIns="0" rIns="0" bIns="0" rtlCol="0" anchor="t" anchorCtr="0">
            <a:noAutofit/>
          </a:bodyPr>
          <a:lstStyle>
            <a:lvl1pPr algn="r">
              <a:defRPr sz="1200">
                <a:solidFill>
                  <a:srgbClr val="000000"/>
                </a:solidFill>
                <a:latin typeface="Arial" pitchFamily="34" charset="0"/>
                <a:cs typeface="Arial" pitchFamily="34" charset="0"/>
              </a:defRPr>
            </a:lvl1pPr>
          </a:lstStyle>
          <a:p>
            <a:fld id="{9AD998C7-1095-4F79-96A7-1CADFC383356}" type="slidenum">
              <a:rPr lang="en-US" smtClean="0"/>
              <a:pPr/>
              <a:t>‹N°›</a:t>
            </a:fld>
            <a:endParaRPr lang="en-US"/>
          </a:p>
        </p:txBody>
      </p:sp>
      <p:pic>
        <p:nvPicPr>
          <p:cNvPr id="7" name="Grafik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623687" y="89175"/>
            <a:ext cx="1199835" cy="718545"/>
          </a:xfrm>
          <a:prstGeom prst="rect">
            <a:avLst/>
          </a:prstGeom>
        </p:spPr>
      </p:pic>
      <p:cxnSp>
        <p:nvCxnSpPr>
          <p:cNvPr id="8" name="Gerader Verbinder 7"/>
          <p:cNvCxnSpPr/>
          <p:nvPr userDrawn="1"/>
        </p:nvCxnSpPr>
        <p:spPr>
          <a:xfrm>
            <a:off x="0" y="1363980"/>
            <a:ext cx="9906000" cy="7620"/>
          </a:xfrm>
          <a:prstGeom prst="line">
            <a:avLst/>
          </a:prstGeom>
          <a:ln w="19050">
            <a:solidFill>
              <a:srgbClr val="008C24"/>
            </a:solidFill>
            <a:tailEnd type="none" w="med" len="sm"/>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63825074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41" r:id="rId6"/>
  </p:sldLayoutIdLst>
  <p:hf hdr="0" ftr="0"/>
  <p:txStyles>
    <p:title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p:titleStyle>
    <p:bodyStyle>
      <a:lvl1pPr marL="183600" indent="-183600" algn="l" defTabSz="914400" rtl="0" eaLnBrk="1" latinLnBrk="0" hangingPunct="1">
        <a:spcBef>
          <a:spcPts val="1920"/>
        </a:spcBef>
        <a:buFont typeface="Wingdings" pitchFamily="2" charset="2"/>
        <a:buChar char="§"/>
        <a:defRPr sz="1600" kern="1200">
          <a:solidFill>
            <a:schemeClr val="tx1"/>
          </a:solidFill>
          <a:latin typeface="Arial" pitchFamily="34" charset="0"/>
          <a:ea typeface="+mn-ea"/>
          <a:cs typeface="Arial" pitchFamily="34" charset="0"/>
        </a:defRPr>
      </a:lvl1pPr>
      <a:lvl2pPr marL="356400" indent="-172800"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2pPr>
      <a:lvl3pPr marL="538163" indent="-180975"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3pPr>
      <a:lvl4pPr marL="719138" indent="-180975"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4pPr>
      <a:lvl5pPr marL="900000" indent="-180000"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7"/>
            </p:custDataLst>
            <p:extLst>
              <p:ext uri="{D42A27DB-BD31-4B8C-83A1-F6EECF244321}">
                <p14:modId xmlns:p14="http://schemas.microsoft.com/office/powerpoint/2010/main" val="9995809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4" name="Object 3" hidden="1"/>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277200" y="594000"/>
            <a:ext cx="9334800" cy="71640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288000" y="1569600"/>
            <a:ext cx="9010801" cy="46116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9072000" y="6573600"/>
            <a:ext cx="540001" cy="183600"/>
          </a:xfrm>
          <a:prstGeom prst="rect">
            <a:avLst/>
          </a:prstGeom>
        </p:spPr>
        <p:txBody>
          <a:bodyPr vert="horz" wrap="square" lIns="0" tIns="0" rIns="0" bIns="0" rtlCol="0" anchor="t" anchorCtr="0">
            <a:noAutofit/>
          </a:bodyPr>
          <a:lstStyle>
            <a:lvl1pPr algn="r">
              <a:defRPr sz="1200">
                <a:solidFill>
                  <a:srgbClr val="000000"/>
                </a:solidFill>
                <a:latin typeface="Arial" pitchFamily="34" charset="0"/>
                <a:cs typeface="Arial" pitchFamily="34" charset="0"/>
              </a:defRPr>
            </a:lvl1pPr>
          </a:lstStyle>
          <a:p>
            <a:fld id="{9AD998C7-1095-4F79-96A7-1CADFC383356}" type="slidenum">
              <a:rPr lang="en-US" smtClean="0"/>
              <a:pPr/>
              <a:t>‹N°›</a:t>
            </a:fld>
            <a:endParaRPr lang="en-US"/>
          </a:p>
        </p:txBody>
      </p:sp>
      <p:pic>
        <p:nvPicPr>
          <p:cNvPr id="8" name="Grafik 7">
            <a:extLst>
              <a:ext uri="{FF2B5EF4-FFF2-40B4-BE49-F238E27FC236}">
                <a16:creationId xmlns:a16="http://schemas.microsoft.com/office/drawing/2014/main" id="{BB259393-10AA-48FE-9463-2C1E6917DB8B}"/>
              </a:ext>
            </a:extLst>
          </p:cNvPr>
          <p:cNvPicPr>
            <a:picLocks noChangeAspect="1"/>
          </p:cNvPicPr>
          <p:nvPr userDrawn="1"/>
        </p:nvPicPr>
        <p:blipFill>
          <a:blip r:embed="rId10" cstate="hqprint">
            <a:extLst>
              <a:ext uri="{28A0092B-C50C-407E-A947-70E740481C1C}">
                <a14:useLocalDpi xmlns:a14="http://schemas.microsoft.com/office/drawing/2010/main"/>
              </a:ext>
            </a:extLst>
          </a:blip>
          <a:stretch>
            <a:fillRect/>
          </a:stretch>
        </p:blipFill>
        <p:spPr>
          <a:xfrm>
            <a:off x="8936831" y="28153"/>
            <a:ext cx="943331" cy="522639"/>
          </a:xfrm>
          <a:prstGeom prst="rect">
            <a:avLst/>
          </a:prstGeom>
        </p:spPr>
      </p:pic>
    </p:spTree>
    <p:extLst>
      <p:ext uri="{BB962C8B-B14F-4D97-AF65-F5344CB8AC3E}">
        <p14:creationId xmlns:p14="http://schemas.microsoft.com/office/powerpoint/2010/main" val="411429355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Lst>
  <p:hf hdr="0" ftr="0"/>
  <p:txStyles>
    <p:title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p:titleStyle>
    <p:bodyStyle>
      <a:lvl1pPr marL="183600" indent="-183600" algn="l" defTabSz="914400" rtl="0" eaLnBrk="1" latinLnBrk="0" hangingPunct="1">
        <a:spcBef>
          <a:spcPts val="1920"/>
        </a:spcBef>
        <a:buFont typeface="Wingdings" pitchFamily="2" charset="2"/>
        <a:buChar char="§"/>
        <a:defRPr sz="1600" kern="1200">
          <a:solidFill>
            <a:schemeClr val="tx1"/>
          </a:solidFill>
          <a:latin typeface="Arial" pitchFamily="34" charset="0"/>
          <a:ea typeface="+mn-ea"/>
          <a:cs typeface="Arial" pitchFamily="34" charset="0"/>
        </a:defRPr>
      </a:lvl1pPr>
      <a:lvl2pPr marL="356400" indent="-172800"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2pPr>
      <a:lvl3pPr marL="538163" indent="-180975"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3pPr>
      <a:lvl4pPr marL="719138" indent="-180975"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4pPr>
      <a:lvl5pPr marL="900000" indent="-180000"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microsoft.com/office/2007/relationships/hdphoto" Target="../media/hdphoto1.wdp"/><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traite-adhesion.ch/participer/"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9308978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itle 7"/>
          <p:cNvSpPr txBox="1">
            <a:spLocks/>
          </p:cNvSpPr>
          <p:nvPr/>
        </p:nvSpPr>
        <p:spPr>
          <a:xfrm>
            <a:off x="1553889" y="6608618"/>
            <a:ext cx="3198220" cy="193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a:spcBef>
                <a:spcPct val="0"/>
              </a:spcBef>
              <a:buNone/>
              <a:defRPr sz="4600" b="1">
                <a:latin typeface="Book Antiqua" pitchFamily="18" charset="0"/>
                <a:ea typeface="+mj-ea"/>
                <a:cs typeface="+mj-cs"/>
              </a:defRPr>
            </a:lvl1pPr>
          </a:lstStyle>
          <a:p>
            <a:r>
              <a:rPr lang="de-CH" sz="1400" b="0" noProof="0" dirty="0">
                <a:solidFill>
                  <a:schemeClr val="bg1"/>
                </a:solidFill>
              </a:rPr>
              <a:t>Museumsnacht Bern vom 17. März 2017</a:t>
            </a:r>
          </a:p>
        </p:txBody>
      </p:sp>
      <p:sp>
        <p:nvSpPr>
          <p:cNvPr id="16" name="Rectangle 34"/>
          <p:cNvSpPr txBox="1">
            <a:spLocks noChangeArrowheads="1"/>
          </p:cNvSpPr>
          <p:nvPr/>
        </p:nvSpPr>
        <p:spPr bwMode="auto">
          <a:xfrm>
            <a:off x="671793" y="247265"/>
            <a:ext cx="8667113" cy="1223859"/>
          </a:xfrm>
          <a:prstGeom prst="rect">
            <a:avLst/>
          </a:prstGeom>
          <a:solidFill>
            <a:schemeClr val="bg1"/>
          </a:solidFill>
          <a:ln>
            <a:noFill/>
          </a:ln>
          <a:effectLst/>
        </p:spPr>
        <p:txBody>
          <a:bodyPr vert="horz" wrap="square" lIns="0" tIns="0" rIns="0" bIns="0" numCol="1" anchor="t" anchorCtr="0" compatLnSpc="1">
            <a:prstTxWarp prst="textNoShape">
              <a:avLst/>
            </a:prstTxWarp>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pPr algn="ctr">
              <a:tabLst>
                <a:tab pos="627063" algn="l"/>
              </a:tabLst>
            </a:pPr>
            <a:r>
              <a:rPr lang="de-CH" sz="2800" dirty="0">
                <a:latin typeface="+mn-lt"/>
              </a:rPr>
              <a:t>OUI à la Suisse !</a:t>
            </a:r>
          </a:p>
          <a:p>
            <a:pPr algn="ctr">
              <a:tabLst>
                <a:tab pos="627063" algn="l"/>
              </a:tabLst>
            </a:pPr>
            <a:r>
              <a:rPr lang="de-CH" sz="2800" dirty="0">
                <a:latin typeface="+mn-lt"/>
              </a:rPr>
              <a:t>NON au </a:t>
            </a:r>
            <a:r>
              <a:rPr lang="de-CH" sz="2800" dirty="0" err="1">
                <a:latin typeface="+mn-lt"/>
              </a:rPr>
              <a:t>traité</a:t>
            </a:r>
            <a:r>
              <a:rPr lang="de-CH" sz="2800" dirty="0">
                <a:latin typeface="+mn-lt"/>
              </a:rPr>
              <a:t> </a:t>
            </a:r>
            <a:r>
              <a:rPr lang="de-CH" sz="2800" dirty="0" err="1">
                <a:latin typeface="+mn-lt"/>
              </a:rPr>
              <a:t>d’adhésion</a:t>
            </a:r>
            <a:r>
              <a:rPr lang="de-CH" sz="2800" dirty="0">
                <a:latin typeface="+mn-lt"/>
              </a:rPr>
              <a:t> à </a:t>
            </a:r>
            <a:r>
              <a:rPr lang="de-CH" sz="2800" dirty="0" err="1">
                <a:latin typeface="+mn-lt"/>
              </a:rPr>
              <a:t>l’UE</a:t>
            </a:r>
            <a:r>
              <a:rPr lang="de-CH" sz="2800" dirty="0">
                <a:latin typeface="+mn-lt"/>
              </a:rPr>
              <a:t> !</a:t>
            </a:r>
            <a:endParaRPr lang="de-CH" sz="3600" noProof="0" dirty="0">
              <a:latin typeface="+mn-lt"/>
            </a:endParaRPr>
          </a:p>
        </p:txBody>
      </p:sp>
      <p:sp>
        <p:nvSpPr>
          <p:cNvPr id="5" name="TextBox 4">
            <a:extLst>
              <a:ext uri="{FF2B5EF4-FFF2-40B4-BE49-F238E27FC236}">
                <a16:creationId xmlns:a16="http://schemas.microsoft.com/office/drawing/2014/main" id="{30688A81-C703-C72B-0D98-5512BA4BC7BA}"/>
              </a:ext>
            </a:extLst>
          </p:cNvPr>
          <p:cNvSpPr txBox="1"/>
          <p:nvPr/>
        </p:nvSpPr>
        <p:spPr>
          <a:xfrm>
            <a:off x="2342263" y="4602657"/>
            <a:ext cx="6673168" cy="107722"/>
          </a:xfrm>
          <a:prstGeom prst="rect">
            <a:avLst/>
          </a:prstGeom>
          <a:noFill/>
        </p:spPr>
        <p:txBody>
          <a:bodyPr wrap="square" lIns="0" tIns="0" rIns="0" bIns="0" rtlCol="0">
            <a:spAutoFit/>
          </a:bodyPr>
          <a:lstStyle/>
          <a:p>
            <a:r>
              <a:rPr lang="de-CH" sz="700" noProof="0" dirty="0">
                <a:solidFill>
                  <a:schemeClr val="bg1"/>
                </a:solidFill>
                <a:latin typeface="Arial" pitchFamily="34" charset="0"/>
                <a:cs typeface="Arial" pitchFamily="34" charset="0"/>
              </a:rPr>
              <a:t>Aktion der SVP-Fraktion am Freitag, 20 Dezember 2024 um 7:30 Uhr auf dem Bundesplatz anlässlich der Zustimmung des Bundesrates zum EU-Unterwerfungsvertrag</a:t>
            </a:r>
          </a:p>
        </p:txBody>
      </p:sp>
      <p:sp>
        <p:nvSpPr>
          <p:cNvPr id="10" name="Textfeld 9"/>
          <p:cNvSpPr txBox="1"/>
          <p:nvPr/>
        </p:nvSpPr>
        <p:spPr>
          <a:xfrm>
            <a:off x="3244368" y="5919893"/>
            <a:ext cx="3521960" cy="525401"/>
          </a:xfrm>
          <a:prstGeom prst="rect">
            <a:avLst/>
          </a:prstGeom>
          <a:noFill/>
        </p:spPr>
        <p:txBody>
          <a:bodyPr wrap="square" lIns="90000" tIns="46800" rIns="90000" bIns="46800" rtlCol="0">
            <a:spAutoFit/>
          </a:bodyPr>
          <a:lstStyle/>
          <a:p>
            <a:pPr marL="180975" indent="-180975" algn="ctr"/>
            <a:r>
              <a:rPr lang="de-CH" sz="2800" dirty="0" err="1">
                <a:latin typeface="Arial" pitchFamily="34" charset="0"/>
                <a:cs typeface="Arial" pitchFamily="34" charset="0"/>
              </a:rPr>
              <a:t>septembre</a:t>
            </a:r>
            <a:r>
              <a:rPr lang="de-CH" sz="2800" dirty="0">
                <a:latin typeface="Arial" pitchFamily="34" charset="0"/>
                <a:cs typeface="Arial" pitchFamily="34" charset="0"/>
              </a:rPr>
              <a:t> 2025</a:t>
            </a:r>
            <a:endParaRPr lang="de-CH" sz="2800" noProof="0" dirty="0">
              <a:latin typeface="Arial" pitchFamily="34" charset="0"/>
              <a:cs typeface="Arial" pitchFamily="34" charset="0"/>
            </a:endParaRPr>
          </a:p>
        </p:txBody>
      </p:sp>
      <p:pic>
        <p:nvPicPr>
          <p:cNvPr id="9" name="Grafik 8">
            <a:extLst>
              <a:ext uri="{FF2B5EF4-FFF2-40B4-BE49-F238E27FC236}">
                <a16:creationId xmlns:a16="http://schemas.microsoft.com/office/drawing/2014/main" id="{45922E36-FA1E-9519-E5F5-33C67C661669}"/>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6521"/>
                    </a14:imgEffect>
                    <a14:imgEffect>
                      <a14:saturation sat="89000"/>
                    </a14:imgEffect>
                    <a14:imgEffect>
                      <a14:brightnessContrast bright="18000" contrast="5000"/>
                    </a14:imgEffect>
                  </a14:imgLayer>
                </a14:imgProps>
              </a:ext>
            </a:extLst>
          </a:blip>
          <a:stretch>
            <a:fillRect/>
          </a:stretch>
        </p:blipFill>
        <p:spPr>
          <a:xfrm>
            <a:off x="1031514" y="1286806"/>
            <a:ext cx="7947668" cy="4471103"/>
          </a:xfrm>
          <a:prstGeom prst="rect">
            <a:avLst/>
          </a:prstGeom>
        </p:spPr>
      </p:pic>
    </p:spTree>
    <p:extLst>
      <p:ext uri="{BB962C8B-B14F-4D97-AF65-F5344CB8AC3E}">
        <p14:creationId xmlns:p14="http://schemas.microsoft.com/office/powerpoint/2010/main" val="2509864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18F273F3-9B97-028B-7BF8-002C83AB22E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99E96FE-48FD-FB2C-9711-8D4DF4D1C0FA}"/>
              </a:ext>
            </a:extLst>
          </p:cNvPr>
          <p:cNvSpPr>
            <a:spLocks noGrp="1"/>
          </p:cNvSpPr>
          <p:nvPr>
            <p:ph type="title"/>
          </p:nvPr>
        </p:nvSpPr>
        <p:spPr>
          <a:xfrm>
            <a:off x="234870" y="100800"/>
            <a:ext cx="9334800" cy="990681"/>
          </a:xfrm>
        </p:spPr>
        <p:txBody>
          <a:bodyPr/>
          <a:lstStyle/>
          <a:p>
            <a:br>
              <a:rPr lang="fr-FR" dirty="0">
                <a:latin typeface="Arial" pitchFamily="34" charset="0"/>
                <a:cs typeface="Arial" pitchFamily="34" charset="0"/>
              </a:rPr>
            </a:br>
            <a:r>
              <a:rPr lang="fr-FR" dirty="0">
                <a:latin typeface="Arial" pitchFamily="34" charset="0"/>
                <a:cs typeface="Arial" pitchFamily="34" charset="0"/>
              </a:rPr>
              <a:t>Libre circulation des personnes :</a:t>
            </a:r>
            <a:br>
              <a:rPr lang="fr-FR" dirty="0">
                <a:latin typeface="Arial" pitchFamily="34" charset="0"/>
                <a:cs typeface="Arial" pitchFamily="34" charset="0"/>
              </a:rPr>
            </a:br>
            <a:r>
              <a:rPr lang="fr-FR" dirty="0">
                <a:latin typeface="Arial" pitchFamily="34" charset="0"/>
                <a:cs typeface="Arial" pitchFamily="34" charset="0"/>
              </a:rPr>
              <a:t>l'immigration dans les œuvres sociales</a:t>
            </a:r>
            <a:endParaRPr lang="de-CH" noProof="0" dirty="0">
              <a:latin typeface="+mn-lt"/>
            </a:endParaRPr>
          </a:p>
        </p:txBody>
      </p:sp>
      <p:sp>
        <p:nvSpPr>
          <p:cNvPr id="4" name="Foliennummernplatzhalter 3">
            <a:extLst>
              <a:ext uri="{FF2B5EF4-FFF2-40B4-BE49-F238E27FC236}">
                <a16:creationId xmlns:a16="http://schemas.microsoft.com/office/drawing/2014/main" id="{59663FEE-A0BB-8E1E-6567-DA10C35E7FAD}"/>
              </a:ext>
            </a:extLst>
          </p:cNvPr>
          <p:cNvSpPr>
            <a:spLocks noGrp="1"/>
          </p:cNvSpPr>
          <p:nvPr>
            <p:ph type="sldNum" sz="quarter" idx="12"/>
          </p:nvPr>
        </p:nvSpPr>
        <p:spPr/>
        <p:txBody>
          <a:bodyPr/>
          <a:lstStyle/>
          <a:p>
            <a:fld id="{1B101894-CD26-4755-B2AE-6750C1357069}" type="slidenum">
              <a:rPr lang="de-CH" noProof="0" smtClean="0"/>
              <a:t>9</a:t>
            </a:fld>
            <a:endParaRPr lang="de-CH" noProof="0" dirty="0"/>
          </a:p>
        </p:txBody>
      </p:sp>
      <p:sp>
        <p:nvSpPr>
          <p:cNvPr id="7" name="Inhaltsplatzhalter 1">
            <a:extLst>
              <a:ext uri="{FF2B5EF4-FFF2-40B4-BE49-F238E27FC236}">
                <a16:creationId xmlns:a16="http://schemas.microsoft.com/office/drawing/2014/main" id="{E440D1AE-0986-B9A0-4A44-3333F1D3441B}"/>
              </a:ext>
            </a:extLst>
          </p:cNvPr>
          <p:cNvSpPr txBox="1">
            <a:spLocks/>
          </p:cNvSpPr>
          <p:nvPr/>
        </p:nvSpPr>
        <p:spPr>
          <a:xfrm>
            <a:off x="207676" y="1674328"/>
            <a:ext cx="9499680" cy="5272738"/>
          </a:xfrm>
          <a:prstGeom prst="rect">
            <a:avLst/>
          </a:prstGeom>
        </p:spPr>
        <p:txBody>
          <a:bodyPr vert="horz" wrap="square" lIns="20072" tIns="20072" rIns="20072" bIns="20072"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47675" lvl="1" indent="-360363" defTabSz="910426">
              <a:lnSpc>
                <a:spcPts val="2400"/>
              </a:lnSpc>
              <a:spcBef>
                <a:spcPts val="1200"/>
              </a:spcBef>
              <a:spcAft>
                <a:spcPts val="600"/>
              </a:spcAft>
              <a:buClr>
                <a:srgbClr val="FF0000"/>
              </a:buClr>
              <a:buFont typeface="Wingdings" pitchFamily="2" charset="2"/>
              <a:buChar char="§"/>
              <a:tabLst>
                <a:tab pos="5167313" algn="l"/>
              </a:tabLst>
              <a:defRPr/>
            </a:pPr>
            <a:r>
              <a:rPr lang="fr-FR" sz="2200" b="1" dirty="0">
                <a:solidFill>
                  <a:srgbClr val="000000"/>
                </a:solidFill>
                <a:cs typeface="Arial" pitchFamily="34" charset="0"/>
              </a:rPr>
              <a:t>Droit de séjour permanent déjà après 5 ans au lieu de 10 pour tous </a:t>
            </a:r>
          </a:p>
          <a:p>
            <a:pPr marL="447675" lvl="1" indent="-360363" defTabSz="910426">
              <a:lnSpc>
                <a:spcPts val="2400"/>
              </a:lnSpc>
              <a:spcBef>
                <a:spcPts val="1200"/>
              </a:spcBef>
              <a:spcAft>
                <a:spcPts val="600"/>
              </a:spcAft>
              <a:buClr>
                <a:srgbClr val="FF0000"/>
              </a:buClr>
              <a:buFont typeface="Wingdings" pitchFamily="2" charset="2"/>
              <a:buChar char="§"/>
              <a:tabLst>
                <a:tab pos="5167313" algn="l"/>
              </a:tabLst>
              <a:defRPr/>
            </a:pPr>
            <a:r>
              <a:rPr lang="fr-FR" sz="2200" b="1" dirty="0">
                <a:solidFill>
                  <a:srgbClr val="000000"/>
                </a:solidFill>
                <a:cs typeface="Arial" pitchFamily="34" charset="0"/>
              </a:rPr>
              <a:t>Plus de contingents pour les futurs nouveaux pays de l'UE (Ukraine, Géorgie, Moldavie, pays des Balkans </a:t>
            </a:r>
            <a:r>
              <a:rPr lang="fr-FR" sz="2200" b="1" dirty="0">
                <a:solidFill>
                  <a:srgbClr val="000000"/>
                </a:solidFill>
                <a:cs typeface="Arial" pitchFamily="34" charset="0"/>
                <a:sym typeface="Wingdings" panose="05000000000000000000" pitchFamily="2" charset="2"/>
              </a:rPr>
              <a:t></a:t>
            </a:r>
            <a:r>
              <a:rPr lang="fr-FR" sz="2200" b="1" dirty="0">
                <a:solidFill>
                  <a:srgbClr val="000000"/>
                </a:solidFill>
                <a:cs typeface="Arial" pitchFamily="34" charset="0"/>
              </a:rPr>
              <a:t> +60 millions de citoyens de l'UE)</a:t>
            </a:r>
          </a:p>
          <a:p>
            <a:pPr marL="447675" lvl="1" indent="-360363" defTabSz="910426">
              <a:lnSpc>
                <a:spcPts val="2400"/>
              </a:lnSpc>
              <a:spcBef>
                <a:spcPts val="1200"/>
              </a:spcBef>
              <a:spcAft>
                <a:spcPts val="600"/>
              </a:spcAft>
              <a:buClr>
                <a:srgbClr val="FF0000"/>
              </a:buClr>
              <a:buFont typeface="Wingdings" pitchFamily="2" charset="2"/>
              <a:buChar char="§"/>
              <a:tabLst>
                <a:tab pos="5167313" algn="l"/>
              </a:tabLst>
              <a:defRPr/>
            </a:pPr>
            <a:r>
              <a:rPr lang="fr-FR" sz="2200" b="1" dirty="0">
                <a:solidFill>
                  <a:srgbClr val="000000"/>
                </a:solidFill>
                <a:cs typeface="Arial" pitchFamily="34" charset="0"/>
              </a:rPr>
              <a:t>Expulsion en cas de chômage uniquement si celui-ci est auto-infligé !</a:t>
            </a:r>
          </a:p>
          <a:p>
            <a:pPr marL="447675" lvl="1" indent="-360363" defTabSz="910426">
              <a:lnSpc>
                <a:spcPts val="2400"/>
              </a:lnSpc>
              <a:spcBef>
                <a:spcPts val="1200"/>
              </a:spcBef>
              <a:spcAft>
                <a:spcPts val="600"/>
              </a:spcAft>
              <a:buClr>
                <a:srgbClr val="FF0000"/>
              </a:buClr>
              <a:buFont typeface="Wingdings" pitchFamily="2" charset="2"/>
              <a:buChar char="§"/>
              <a:tabLst>
                <a:tab pos="5167313" algn="l"/>
              </a:tabLst>
              <a:defRPr/>
            </a:pPr>
            <a:r>
              <a:rPr lang="fr-FR" sz="2200" b="1" dirty="0">
                <a:solidFill>
                  <a:srgbClr val="000000"/>
                </a:solidFill>
                <a:cs typeface="Arial" pitchFamily="34" charset="0"/>
              </a:rPr>
              <a:t>Forte extension du regroupement familial </a:t>
            </a:r>
          </a:p>
          <a:p>
            <a:pPr marL="447675" lvl="1" indent="-360363" defTabSz="910426">
              <a:lnSpc>
                <a:spcPts val="2400"/>
              </a:lnSpc>
              <a:spcBef>
                <a:spcPts val="1200"/>
              </a:spcBef>
              <a:spcAft>
                <a:spcPts val="600"/>
              </a:spcAft>
              <a:buClr>
                <a:srgbClr val="FF0000"/>
              </a:buClr>
              <a:buFont typeface="Wingdings" pitchFamily="2" charset="2"/>
              <a:buChar char="§"/>
              <a:tabLst>
                <a:tab pos="5167313" algn="l"/>
              </a:tabLst>
              <a:defRPr/>
            </a:pPr>
            <a:r>
              <a:rPr lang="fr-FR" sz="2200" b="1" dirty="0">
                <a:solidFill>
                  <a:srgbClr val="000000"/>
                </a:solidFill>
                <a:cs typeface="Arial" pitchFamily="34" charset="0"/>
              </a:rPr>
              <a:t>Immigration État social (AC, aide sociale, PC)</a:t>
            </a:r>
          </a:p>
          <a:p>
            <a:pPr marL="430213" lvl="1" indent="-342900" defTabSz="910426">
              <a:lnSpc>
                <a:spcPts val="2400"/>
              </a:lnSpc>
              <a:spcBef>
                <a:spcPts val="1200"/>
              </a:spcBef>
              <a:spcAft>
                <a:spcPts val="600"/>
              </a:spcAft>
              <a:buClr>
                <a:srgbClr val="FF0000"/>
              </a:buClr>
              <a:buFont typeface="Wingdings" panose="05000000000000000000" pitchFamily="2" charset="2"/>
              <a:buChar char="à"/>
              <a:tabLst>
                <a:tab pos="5167313" algn="l"/>
              </a:tabLst>
              <a:defRPr/>
            </a:pPr>
            <a:r>
              <a:rPr lang="fr-FR" sz="2200" b="1" dirty="0">
                <a:solidFill>
                  <a:srgbClr val="FF0000"/>
                </a:solidFill>
                <a:cs typeface="Arial" pitchFamily="34" charset="0"/>
              </a:rPr>
              <a:t>Les cantons (nous, les contribuables !) supportent la charge principale du financement de l'aide sociale et de l'intégration !</a:t>
            </a:r>
          </a:p>
          <a:p>
            <a:pPr marL="430213" lvl="1" indent="-342900" defTabSz="910426">
              <a:lnSpc>
                <a:spcPts val="2400"/>
              </a:lnSpc>
              <a:spcBef>
                <a:spcPts val="1200"/>
              </a:spcBef>
              <a:spcAft>
                <a:spcPts val="600"/>
              </a:spcAft>
              <a:buClr>
                <a:srgbClr val="FF0000"/>
              </a:buClr>
              <a:buFont typeface="Wingdings" panose="05000000000000000000" pitchFamily="2" charset="2"/>
              <a:buChar char="à"/>
              <a:tabLst>
                <a:tab pos="5167313" algn="l"/>
              </a:tabLst>
              <a:defRPr/>
            </a:pPr>
            <a:r>
              <a:rPr lang="fr-FR" sz="2200" b="1" dirty="0">
                <a:solidFill>
                  <a:srgbClr val="FF0000"/>
                </a:solidFill>
                <a:cs typeface="Arial" pitchFamily="34" charset="0"/>
              </a:rPr>
              <a:t>L'immigration va continuer à augmenter !</a:t>
            </a:r>
          </a:p>
          <a:p>
            <a:pPr marL="76200" lvl="1" indent="0" defTabSz="910426">
              <a:lnSpc>
                <a:spcPts val="2400"/>
              </a:lnSpc>
              <a:spcBef>
                <a:spcPts val="600"/>
              </a:spcBef>
              <a:spcAft>
                <a:spcPts val="600"/>
              </a:spcAft>
              <a:buClr>
                <a:srgbClr val="FF0000"/>
              </a:buClr>
              <a:buNone/>
              <a:tabLst>
                <a:tab pos="5167313" algn="l"/>
              </a:tabLst>
              <a:defRPr/>
            </a:pPr>
            <a:endParaRPr lang="de-CH" sz="2000" b="1" dirty="0">
              <a:solidFill>
                <a:srgbClr val="000000"/>
              </a:solidFill>
              <a:latin typeface="Arial"/>
              <a:cs typeface="Arial" pitchFamily="34" charset="0"/>
            </a:endParaRPr>
          </a:p>
        </p:txBody>
      </p:sp>
      <p:pic>
        <p:nvPicPr>
          <p:cNvPr id="9" name="Grafik 8">
            <a:extLst>
              <a:ext uri="{FF2B5EF4-FFF2-40B4-BE49-F238E27FC236}">
                <a16:creationId xmlns:a16="http://schemas.microsoft.com/office/drawing/2014/main" id="{AEB39BEF-B4C5-4195-670A-192AB23B130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911" b="3745"/>
          <a:stretch/>
        </p:blipFill>
        <p:spPr>
          <a:xfrm>
            <a:off x="8279529" y="3671248"/>
            <a:ext cx="1418795" cy="1563160"/>
          </a:xfrm>
          <a:prstGeom prst="rect">
            <a:avLst/>
          </a:prstGeom>
          <a:noFill/>
        </p:spPr>
      </p:pic>
    </p:spTree>
    <p:extLst>
      <p:ext uri="{BB962C8B-B14F-4D97-AF65-F5344CB8AC3E}">
        <p14:creationId xmlns:p14="http://schemas.microsoft.com/office/powerpoint/2010/main" val="250626202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BB9B1B7F-96B4-3460-F7F3-1C683764F3B8}"/>
              </a:ext>
            </a:extLst>
          </p:cNvPr>
          <p:cNvSpPr>
            <a:spLocks noGrp="1"/>
          </p:cNvSpPr>
          <p:nvPr>
            <p:ph type="title"/>
          </p:nvPr>
        </p:nvSpPr>
        <p:spPr>
          <a:xfrm>
            <a:off x="277200" y="594000"/>
            <a:ext cx="9064800" cy="716400"/>
          </a:xfrm>
        </p:spPr>
        <p:txBody>
          <a:bodyPr/>
          <a:lstStyle/>
          <a:p>
            <a:r>
              <a:rPr lang="fr-FR" dirty="0">
                <a:latin typeface="+mn-lt"/>
              </a:rPr>
              <a:t>Pays candidats à l'UE : +60 millions de personnes souhaitant émigrer. Des pays pauvres qui attendent des milliards </a:t>
            </a:r>
            <a:endParaRPr lang="en-US" dirty="0"/>
          </a:p>
        </p:txBody>
      </p:sp>
      <p:pic>
        <p:nvPicPr>
          <p:cNvPr id="11" name="Inhaltsplatzhalter 10">
            <a:extLst>
              <a:ext uri="{FF2B5EF4-FFF2-40B4-BE49-F238E27FC236}">
                <a16:creationId xmlns:a16="http://schemas.microsoft.com/office/drawing/2014/main" id="{45AB36F1-96CA-A677-3286-CC73CACCB736}"/>
              </a:ext>
            </a:extLst>
          </p:cNvPr>
          <p:cNvPicPr>
            <a:picLocks noGrp="1" noChangeAspect="1"/>
          </p:cNvPicPr>
          <p:nvPr>
            <p:ph idx="1"/>
          </p:nvPr>
        </p:nvPicPr>
        <p:blipFill>
          <a:blip r:embed="rId2"/>
          <a:stretch>
            <a:fillRect/>
          </a:stretch>
        </p:blipFill>
        <p:spPr>
          <a:xfrm>
            <a:off x="1143600" y="1962000"/>
            <a:ext cx="8198400" cy="4611600"/>
          </a:xfrm>
          <a:prstGeom prst="rect">
            <a:avLst/>
          </a:prstGeom>
          <a:noFill/>
        </p:spPr>
      </p:pic>
      <p:sp>
        <p:nvSpPr>
          <p:cNvPr id="4" name="Foliennummernplatzhalter 3">
            <a:extLst>
              <a:ext uri="{FF2B5EF4-FFF2-40B4-BE49-F238E27FC236}">
                <a16:creationId xmlns:a16="http://schemas.microsoft.com/office/drawing/2014/main" id="{36F111DF-56CD-7BC5-C8E5-C50AD2AD0937}"/>
              </a:ext>
            </a:extLst>
          </p:cNvPr>
          <p:cNvSpPr>
            <a:spLocks noGrp="1"/>
          </p:cNvSpPr>
          <p:nvPr>
            <p:ph type="sldNum" sz="quarter" idx="12"/>
          </p:nvPr>
        </p:nvSpPr>
        <p:spPr>
          <a:xfrm>
            <a:off x="9072000" y="6573600"/>
            <a:ext cx="540001" cy="183600"/>
          </a:xfrm>
        </p:spPr>
        <p:txBody>
          <a:bodyPr wrap="square" anchor="t">
            <a:normAutofit/>
          </a:bodyPr>
          <a:lstStyle/>
          <a:p>
            <a:pPr>
              <a:spcAft>
                <a:spcPts val="600"/>
              </a:spcAft>
            </a:pPr>
            <a:fld id="{1B101894-CD26-4755-B2AE-6750C1357069}" type="slidenum">
              <a:rPr lang="en-US" smtClean="0"/>
              <a:pPr>
                <a:spcAft>
                  <a:spcPts val="600"/>
                </a:spcAft>
              </a:pPr>
              <a:t>10</a:t>
            </a:fld>
            <a:endParaRPr lang="en-US"/>
          </a:p>
        </p:txBody>
      </p:sp>
    </p:spTree>
    <p:extLst>
      <p:ext uri="{BB962C8B-B14F-4D97-AF65-F5344CB8AC3E}">
        <p14:creationId xmlns:p14="http://schemas.microsoft.com/office/powerpoint/2010/main" val="4088695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E7E0E071-43D2-BC1E-A9BF-CABF961B493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8AACEA4-C543-3EF4-503C-547AB86FA61C}"/>
              </a:ext>
            </a:extLst>
          </p:cNvPr>
          <p:cNvSpPr>
            <a:spLocks noGrp="1"/>
          </p:cNvSpPr>
          <p:nvPr>
            <p:ph type="title"/>
          </p:nvPr>
        </p:nvSpPr>
        <p:spPr>
          <a:xfrm>
            <a:off x="359228" y="244452"/>
            <a:ext cx="9045561" cy="816905"/>
          </a:xfrm>
        </p:spPr>
        <p:txBody>
          <a:bodyPr/>
          <a:lstStyle/>
          <a:p>
            <a:br>
              <a:rPr lang="de-CH" noProof="0" dirty="0">
                <a:latin typeface="Arial" pitchFamily="34" charset="0"/>
                <a:cs typeface="Arial" pitchFamily="34" charset="0"/>
              </a:rPr>
            </a:br>
            <a:r>
              <a:rPr lang="de-CH" dirty="0" err="1">
                <a:solidFill>
                  <a:srgbClr val="FF0000"/>
                </a:solidFill>
                <a:latin typeface="Arial" pitchFamily="34" charset="0"/>
                <a:cs typeface="Arial" pitchFamily="34" charset="0"/>
              </a:rPr>
              <a:t>Regroupement</a:t>
            </a:r>
            <a:r>
              <a:rPr lang="de-CH" dirty="0">
                <a:solidFill>
                  <a:srgbClr val="FF0000"/>
                </a:solidFill>
                <a:latin typeface="Arial" pitchFamily="34" charset="0"/>
                <a:cs typeface="Arial" pitchFamily="34" charset="0"/>
              </a:rPr>
              <a:t> familial.</a:t>
            </a:r>
            <a:r>
              <a:rPr lang="de-CH" noProof="0" dirty="0">
                <a:solidFill>
                  <a:srgbClr val="FF0000"/>
                </a:solidFill>
                <a:latin typeface="Arial" pitchFamily="34" charset="0"/>
                <a:cs typeface="Arial" pitchFamily="34" charset="0"/>
              </a:rPr>
              <a:t> </a:t>
            </a:r>
            <a:r>
              <a:rPr lang="fr-FR" dirty="0">
                <a:latin typeface="Arial" pitchFamily="34" charset="0"/>
                <a:cs typeface="Arial" pitchFamily="34" charset="0"/>
              </a:rPr>
              <a:t>De la belle-grand-mère à l'oncle malade : </a:t>
            </a:r>
            <a:r>
              <a:rPr lang="fr-FR" dirty="0">
                <a:solidFill>
                  <a:srgbClr val="FF0000"/>
                </a:solidFill>
                <a:latin typeface="Arial" pitchFamily="34" charset="0"/>
                <a:cs typeface="Arial" pitchFamily="34" charset="0"/>
              </a:rPr>
              <a:t>tout le monde peut venir</a:t>
            </a:r>
            <a:endParaRPr lang="de-CH" noProof="0" dirty="0">
              <a:solidFill>
                <a:srgbClr val="FF0000"/>
              </a:solidFill>
              <a:latin typeface="+mn-lt"/>
            </a:endParaRPr>
          </a:p>
        </p:txBody>
      </p:sp>
      <p:sp>
        <p:nvSpPr>
          <p:cNvPr id="4" name="Foliennummernplatzhalter 3">
            <a:extLst>
              <a:ext uri="{FF2B5EF4-FFF2-40B4-BE49-F238E27FC236}">
                <a16:creationId xmlns:a16="http://schemas.microsoft.com/office/drawing/2014/main" id="{74C4D026-2D65-C67F-78BC-FDE56D583E8E}"/>
              </a:ext>
            </a:extLst>
          </p:cNvPr>
          <p:cNvSpPr>
            <a:spLocks noGrp="1"/>
          </p:cNvSpPr>
          <p:nvPr>
            <p:ph type="sldNum" sz="quarter" idx="12"/>
          </p:nvPr>
        </p:nvSpPr>
        <p:spPr/>
        <p:txBody>
          <a:bodyPr/>
          <a:lstStyle/>
          <a:p>
            <a:fld id="{1B101894-CD26-4755-B2AE-6750C1357069}" type="slidenum">
              <a:rPr lang="de-CH" noProof="0" smtClean="0"/>
              <a:t>11</a:t>
            </a:fld>
            <a:endParaRPr lang="de-CH" noProof="0" dirty="0"/>
          </a:p>
        </p:txBody>
      </p:sp>
      <p:sp>
        <p:nvSpPr>
          <p:cNvPr id="7" name="Inhaltsplatzhalter 1">
            <a:extLst>
              <a:ext uri="{FF2B5EF4-FFF2-40B4-BE49-F238E27FC236}">
                <a16:creationId xmlns:a16="http://schemas.microsoft.com/office/drawing/2014/main" id="{43951EBF-2D64-3725-C093-2360175EC5E9}"/>
              </a:ext>
            </a:extLst>
          </p:cNvPr>
          <p:cNvSpPr txBox="1">
            <a:spLocks/>
          </p:cNvSpPr>
          <p:nvPr/>
        </p:nvSpPr>
        <p:spPr>
          <a:xfrm>
            <a:off x="207676" y="1674328"/>
            <a:ext cx="9499680" cy="4041631"/>
          </a:xfrm>
          <a:prstGeom prst="rect">
            <a:avLst/>
          </a:prstGeom>
        </p:spPr>
        <p:txBody>
          <a:bodyPr vert="horz" wrap="square" lIns="20072" tIns="20072" rIns="20072" bIns="20072"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7312" lvl="1" indent="0" defTabSz="910426">
              <a:lnSpc>
                <a:spcPts val="2400"/>
              </a:lnSpc>
              <a:spcBef>
                <a:spcPts val="1200"/>
              </a:spcBef>
              <a:spcAft>
                <a:spcPts val="600"/>
              </a:spcAft>
              <a:buClr>
                <a:srgbClr val="FF0000"/>
              </a:buClr>
              <a:buNone/>
              <a:tabLst>
                <a:tab pos="5167313" algn="l"/>
              </a:tabLst>
              <a:defRPr/>
            </a:pPr>
            <a:r>
              <a:rPr lang="de-DE" sz="2200" b="1" dirty="0" err="1">
                <a:solidFill>
                  <a:srgbClr val="000000"/>
                </a:solidFill>
                <a:latin typeface="Arial"/>
                <a:cs typeface="Arial" pitchFamily="34" charset="0"/>
              </a:rPr>
              <a:t>Gemäss</a:t>
            </a:r>
            <a:r>
              <a:rPr lang="de-DE" sz="2200" b="1" dirty="0">
                <a:solidFill>
                  <a:srgbClr val="000000"/>
                </a:solidFill>
                <a:latin typeface="Arial"/>
                <a:cs typeface="Arial" pitchFamily="34" charset="0"/>
              </a:rPr>
              <a:t> den neuen EU-Verträgen dürfen kommen: </a:t>
            </a:r>
          </a:p>
          <a:p>
            <a:pPr marL="447675" lvl="1" indent="-360363" defTabSz="910426">
              <a:lnSpc>
                <a:spcPts val="2400"/>
              </a:lnSpc>
              <a:spcBef>
                <a:spcPts val="1200"/>
              </a:spcBef>
              <a:spcAft>
                <a:spcPts val="600"/>
              </a:spcAft>
              <a:buClr>
                <a:srgbClr val="FF0000"/>
              </a:buClr>
              <a:buFont typeface="Wingdings" pitchFamily="2" charset="2"/>
              <a:buChar char="§"/>
              <a:tabLst>
                <a:tab pos="5167313" algn="l"/>
              </a:tabLst>
              <a:defRPr/>
            </a:pPr>
            <a:r>
              <a:rPr lang="de-DE" sz="2200" b="1" dirty="0">
                <a:solidFill>
                  <a:srgbClr val="000000"/>
                </a:solidFill>
                <a:cs typeface="Arial" pitchFamily="34" charset="0"/>
              </a:rPr>
              <a:t>Ehegatte, eingetragene Partner, Kinder, Stiefkinder, Enkel, Eltern, </a:t>
            </a:r>
            <a:r>
              <a:rPr lang="de-DE" sz="2200" b="1" dirty="0" err="1">
                <a:solidFill>
                  <a:srgbClr val="000000"/>
                </a:solidFill>
                <a:cs typeface="Arial" pitchFamily="34" charset="0"/>
              </a:rPr>
              <a:t>Grosseltern</a:t>
            </a:r>
            <a:r>
              <a:rPr lang="de-DE" sz="2200" b="1" dirty="0">
                <a:solidFill>
                  <a:srgbClr val="000000"/>
                </a:solidFill>
                <a:cs typeface="Arial" pitchFamily="34" charset="0"/>
              </a:rPr>
              <a:t>, Schwiegereltern, Schwieger-</a:t>
            </a:r>
            <a:r>
              <a:rPr lang="de-DE" sz="2200" b="1" dirty="0" err="1">
                <a:solidFill>
                  <a:srgbClr val="000000"/>
                </a:solidFill>
                <a:cs typeface="Arial" pitchFamily="34" charset="0"/>
              </a:rPr>
              <a:t>Grosseltern</a:t>
            </a:r>
            <a:endParaRPr lang="de-DE" sz="2200" b="1" dirty="0">
              <a:solidFill>
                <a:srgbClr val="000000"/>
              </a:solidFill>
              <a:cs typeface="Arial" pitchFamily="34" charset="0"/>
            </a:endParaRPr>
          </a:p>
          <a:p>
            <a:pPr marL="447675" lvl="1" indent="-360363" defTabSz="910426">
              <a:lnSpc>
                <a:spcPts val="2400"/>
              </a:lnSpc>
              <a:spcBef>
                <a:spcPts val="1200"/>
              </a:spcBef>
              <a:spcAft>
                <a:spcPts val="600"/>
              </a:spcAft>
              <a:buClr>
                <a:srgbClr val="FF0000"/>
              </a:buClr>
              <a:buFont typeface="Wingdings" pitchFamily="2" charset="2"/>
              <a:buChar char="§"/>
              <a:tabLst>
                <a:tab pos="5167313" algn="l"/>
              </a:tabLst>
              <a:defRPr/>
            </a:pPr>
            <a:r>
              <a:rPr lang="de-DE" sz="2200" b="1" dirty="0">
                <a:solidFill>
                  <a:srgbClr val="000000"/>
                </a:solidFill>
                <a:cs typeface="Arial" pitchFamily="34" charset="0"/>
              </a:rPr>
              <a:t>Für pflegebedürftige Familienangehörige wird der Familiennachzug ebenfalls erleichtert: zum Beispiel der kranke Onkel</a:t>
            </a:r>
          </a:p>
          <a:p>
            <a:pPr marL="87312" lvl="1" indent="0" defTabSz="910426">
              <a:lnSpc>
                <a:spcPts val="2400"/>
              </a:lnSpc>
              <a:spcBef>
                <a:spcPts val="1200"/>
              </a:spcBef>
              <a:spcAft>
                <a:spcPts val="600"/>
              </a:spcAft>
              <a:buClr>
                <a:srgbClr val="FF0000"/>
              </a:buClr>
              <a:buNone/>
              <a:tabLst>
                <a:tab pos="5167313" algn="l"/>
              </a:tabLst>
              <a:defRPr/>
            </a:pPr>
            <a:r>
              <a:rPr lang="de-DE" sz="2200" b="1" dirty="0">
                <a:solidFill>
                  <a:srgbClr val="000000"/>
                </a:solidFill>
                <a:cs typeface="Arial" pitchFamily="34" charset="0"/>
              </a:rPr>
              <a:t>EU-Bürger dürfen Familienangehörige auch dann in die Schweiz holen, wenn sie nicht für ihren Unterhalt aufkommen können und Sozialhilfe beziehen. Die Schweizer Arbeitnehmer und Steuerzahler dürfen zahlen!</a:t>
            </a:r>
            <a:endParaRPr lang="de-CH" sz="2000" b="1" dirty="0">
              <a:solidFill>
                <a:srgbClr val="000000"/>
              </a:solidFill>
              <a:cs typeface="Arial" pitchFamily="34" charset="0"/>
            </a:endParaRPr>
          </a:p>
          <a:p>
            <a:pPr marL="87312" lvl="1" indent="0" defTabSz="910426">
              <a:lnSpc>
                <a:spcPts val="2400"/>
              </a:lnSpc>
              <a:spcBef>
                <a:spcPts val="1200"/>
              </a:spcBef>
              <a:spcAft>
                <a:spcPts val="600"/>
              </a:spcAft>
              <a:buClr>
                <a:srgbClr val="FF0000"/>
              </a:buClr>
              <a:buNone/>
              <a:tabLst>
                <a:tab pos="5167313" algn="l"/>
              </a:tabLst>
              <a:defRPr/>
            </a:pPr>
            <a:endParaRPr lang="de-DE" sz="2200" b="1" dirty="0">
              <a:solidFill>
                <a:srgbClr val="000000"/>
              </a:solidFill>
              <a:latin typeface="Arial"/>
              <a:cs typeface="Arial" pitchFamily="34" charset="0"/>
            </a:endParaRPr>
          </a:p>
        </p:txBody>
      </p:sp>
      <p:pic>
        <p:nvPicPr>
          <p:cNvPr id="9" name="Grafik 8">
            <a:extLst>
              <a:ext uri="{FF2B5EF4-FFF2-40B4-BE49-F238E27FC236}">
                <a16:creationId xmlns:a16="http://schemas.microsoft.com/office/drawing/2014/main" id="{E60D65DC-20C4-E986-5E7D-9A5566A93A3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911" b="3745"/>
          <a:stretch/>
        </p:blipFill>
        <p:spPr>
          <a:xfrm>
            <a:off x="11147793" y="1674328"/>
            <a:ext cx="2273446" cy="2504772"/>
          </a:xfrm>
          <a:prstGeom prst="rect">
            <a:avLst/>
          </a:prstGeom>
          <a:noFill/>
        </p:spPr>
      </p:pic>
      <p:pic>
        <p:nvPicPr>
          <p:cNvPr id="5" name="Grafik 4">
            <a:extLst>
              <a:ext uri="{FF2B5EF4-FFF2-40B4-BE49-F238E27FC236}">
                <a16:creationId xmlns:a16="http://schemas.microsoft.com/office/drawing/2014/main" id="{9F7A264E-6DBC-FB3D-4234-174CE94BF88D}"/>
              </a:ext>
            </a:extLst>
          </p:cNvPr>
          <p:cNvPicPr>
            <a:picLocks noChangeAspect="1"/>
          </p:cNvPicPr>
          <p:nvPr/>
        </p:nvPicPr>
        <p:blipFill>
          <a:blip r:embed="rId4"/>
          <a:stretch>
            <a:fillRect/>
          </a:stretch>
        </p:blipFill>
        <p:spPr>
          <a:xfrm>
            <a:off x="280208" y="1498185"/>
            <a:ext cx="9345583" cy="5259015"/>
          </a:xfrm>
          <a:prstGeom prst="rect">
            <a:avLst/>
          </a:prstGeom>
        </p:spPr>
      </p:pic>
    </p:spTree>
    <p:extLst>
      <p:ext uri="{BB962C8B-B14F-4D97-AF65-F5344CB8AC3E}">
        <p14:creationId xmlns:p14="http://schemas.microsoft.com/office/powerpoint/2010/main" val="27743963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4" descr="Ein Bild, das Text, Zeichnung, Schiff, Darstellung enthält.&#10;&#10;KI-generierte Inhalte können fehlerhaft sein.">
            <a:extLst>
              <a:ext uri="{FF2B5EF4-FFF2-40B4-BE49-F238E27FC236}">
                <a16:creationId xmlns:a16="http://schemas.microsoft.com/office/drawing/2014/main" id="{08DF6093-E895-D864-866F-5CF4FEBF63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9675" b="16413"/>
          <a:stretch/>
        </p:blipFill>
        <p:spPr>
          <a:xfrm>
            <a:off x="5675049" y="4350878"/>
            <a:ext cx="4221223" cy="2451217"/>
          </a:xfrm>
          <a:prstGeom prst="rect">
            <a:avLst/>
          </a:prstGeom>
          <a:noFill/>
        </p:spPr>
      </p:pic>
      <p:sp>
        <p:nvSpPr>
          <p:cNvPr id="4" name="Foliennummernplatzhalter 3">
            <a:extLst>
              <a:ext uri="{FF2B5EF4-FFF2-40B4-BE49-F238E27FC236}">
                <a16:creationId xmlns:a16="http://schemas.microsoft.com/office/drawing/2014/main" id="{D226037C-02DC-FBA1-E410-4586B42769F9}"/>
              </a:ext>
            </a:extLst>
          </p:cNvPr>
          <p:cNvSpPr>
            <a:spLocks noGrp="1"/>
          </p:cNvSpPr>
          <p:nvPr>
            <p:ph type="sldNum" sz="quarter" idx="12"/>
          </p:nvPr>
        </p:nvSpPr>
        <p:spPr/>
        <p:txBody>
          <a:bodyPr/>
          <a:lstStyle/>
          <a:p>
            <a:fld id="{1B101894-CD26-4755-B2AE-6750C1357069}" type="slidenum">
              <a:rPr lang="de-CH" noProof="0" smtClean="0"/>
              <a:t>12</a:t>
            </a:fld>
            <a:endParaRPr lang="de-CH" noProof="0" dirty="0"/>
          </a:p>
        </p:txBody>
      </p:sp>
      <p:sp>
        <p:nvSpPr>
          <p:cNvPr id="8" name="Titel 1">
            <a:extLst>
              <a:ext uri="{FF2B5EF4-FFF2-40B4-BE49-F238E27FC236}">
                <a16:creationId xmlns:a16="http://schemas.microsoft.com/office/drawing/2014/main" id="{D99E96FE-48FD-FB2C-9711-8D4DF4D1C0FA}"/>
              </a:ext>
            </a:extLst>
          </p:cNvPr>
          <p:cNvSpPr txBox="1">
            <a:spLocks/>
          </p:cNvSpPr>
          <p:nvPr/>
        </p:nvSpPr>
        <p:spPr>
          <a:xfrm>
            <a:off x="234870" y="375081"/>
            <a:ext cx="9577430" cy="7164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endParaRPr lang="de-CH" dirty="0">
              <a:latin typeface="Arial" pitchFamily="34" charset="0"/>
              <a:cs typeface="Arial" pitchFamily="34" charset="0"/>
            </a:endParaRPr>
          </a:p>
          <a:p>
            <a:r>
              <a:rPr lang="fr-FR" dirty="0">
                <a:latin typeface="Arial" pitchFamily="34" charset="0"/>
                <a:cs typeface="Arial" pitchFamily="34" charset="0"/>
              </a:rPr>
              <a:t>Des milliards de coûts pour les contribuables suisses !</a:t>
            </a:r>
          </a:p>
        </p:txBody>
      </p:sp>
      <p:sp>
        <p:nvSpPr>
          <p:cNvPr id="10" name="Inhaltsplatzhalter 5">
            <a:extLst>
              <a:ext uri="{FF2B5EF4-FFF2-40B4-BE49-F238E27FC236}">
                <a16:creationId xmlns:a16="http://schemas.microsoft.com/office/drawing/2014/main" id="{3971C771-5820-9098-9801-9C1CF67F3F7E}"/>
              </a:ext>
            </a:extLst>
          </p:cNvPr>
          <p:cNvSpPr>
            <a:spLocks noGrp="1"/>
          </p:cNvSpPr>
          <p:nvPr>
            <p:ph idx="1"/>
          </p:nvPr>
        </p:nvSpPr>
        <p:spPr>
          <a:xfrm>
            <a:off x="186234" y="1722770"/>
            <a:ext cx="9377131" cy="5404082"/>
          </a:xfrm>
        </p:spPr>
        <p:txBody>
          <a:bodyPr>
            <a:normAutofit/>
          </a:bodyPr>
          <a:lstStyle/>
          <a:p>
            <a:pPr marL="447675" lvl="2" indent="-360363" defTabSz="910426">
              <a:lnSpc>
                <a:spcPts val="2000"/>
              </a:lnSpc>
              <a:spcBef>
                <a:spcPts val="2400"/>
              </a:spcBef>
              <a:buClr>
                <a:srgbClr val="FF0000"/>
              </a:buClr>
              <a:buFont typeface="Wingdings" panose="05000000000000000000" pitchFamily="2" charset="2"/>
              <a:buChar char="§"/>
              <a:tabLst>
                <a:tab pos="5167313" algn="l"/>
              </a:tabLst>
              <a:defRPr/>
            </a:pPr>
            <a:r>
              <a:rPr lang="fr-FR" sz="2200" b="1" dirty="0"/>
              <a:t>Paiements directs élevés au niveau fédéral : au moins 1.4 milliard/an</a:t>
            </a:r>
          </a:p>
          <a:p>
            <a:pPr lvl="3" indent="-271463" defTabSz="910426">
              <a:lnSpc>
                <a:spcPts val="2000"/>
              </a:lnSpc>
              <a:spcBef>
                <a:spcPts val="1800"/>
              </a:spcBef>
              <a:buClr>
                <a:srgbClr val="FF0000"/>
              </a:buClr>
              <a:buFont typeface="Wingdings" panose="05000000000000000000" pitchFamily="2" charset="2"/>
              <a:buChar char="§"/>
              <a:tabLst>
                <a:tab pos="5167313" algn="l"/>
              </a:tabLst>
              <a:defRPr/>
            </a:pPr>
            <a:r>
              <a:rPr lang="de-DE" sz="2200" b="1" dirty="0" err="1"/>
              <a:t>Contribution</a:t>
            </a:r>
            <a:r>
              <a:rPr lang="de-DE" sz="2200" b="1" dirty="0"/>
              <a:t> </a:t>
            </a:r>
            <a:r>
              <a:rPr lang="de-DE" sz="2200" b="1" dirty="0" err="1"/>
              <a:t>suisse</a:t>
            </a:r>
            <a:r>
              <a:rPr lang="de-DE" sz="2200" b="1" dirty="0"/>
              <a:t> (</a:t>
            </a:r>
            <a:r>
              <a:rPr lang="de-DE" sz="2200" b="1" dirty="0" err="1"/>
              <a:t>cohésion</a:t>
            </a:r>
            <a:r>
              <a:rPr lang="de-DE" sz="2200" b="1" dirty="0"/>
              <a:t>)</a:t>
            </a:r>
          </a:p>
          <a:p>
            <a:pPr lvl="3" indent="-271463" defTabSz="910426">
              <a:lnSpc>
                <a:spcPts val="2000"/>
              </a:lnSpc>
              <a:spcBef>
                <a:spcPts val="1800"/>
              </a:spcBef>
              <a:buClr>
                <a:srgbClr val="FF0000"/>
              </a:buClr>
              <a:buFont typeface="Wingdings" panose="05000000000000000000" pitchFamily="2" charset="2"/>
              <a:buChar char="§"/>
              <a:tabLst>
                <a:tab pos="5167313" algn="l"/>
              </a:tabLst>
              <a:defRPr/>
            </a:pPr>
            <a:r>
              <a:rPr lang="fr-FR" sz="2200" b="1" dirty="0"/>
              <a:t>Programmes de l'UE (Horizon, Erasmus, Espace, etc.) et contributions aux systèmes d'information et aux agences</a:t>
            </a:r>
          </a:p>
          <a:p>
            <a:pPr lvl="3" indent="-271463" defTabSz="910426">
              <a:lnSpc>
                <a:spcPts val="2000"/>
              </a:lnSpc>
              <a:spcBef>
                <a:spcPts val="1800"/>
              </a:spcBef>
              <a:buClr>
                <a:srgbClr val="FF0000"/>
              </a:buClr>
              <a:buFont typeface="Wingdings" panose="05000000000000000000" pitchFamily="2" charset="2"/>
              <a:buChar char="§"/>
              <a:tabLst>
                <a:tab pos="5167313" algn="l"/>
              </a:tabLst>
              <a:defRPr/>
            </a:pPr>
            <a:r>
              <a:rPr lang="fr-FR" sz="2200" b="1" dirty="0"/>
              <a:t>Couplage du PIB, facteur de compensation de l'inflation, clause d'augmentation politique (de 10%)</a:t>
            </a:r>
          </a:p>
          <a:p>
            <a:pPr lvl="3" indent="-271463" defTabSz="910426">
              <a:lnSpc>
                <a:spcPts val="2000"/>
              </a:lnSpc>
              <a:spcBef>
                <a:spcPts val="1800"/>
              </a:spcBef>
              <a:spcAft>
                <a:spcPts val="600"/>
              </a:spcAft>
              <a:buClr>
                <a:srgbClr val="FF0000"/>
              </a:buClr>
              <a:buFont typeface="Wingdings" panose="05000000000000000000" pitchFamily="2" charset="2"/>
              <a:buChar char="§"/>
              <a:tabLst>
                <a:tab pos="5167313" algn="l"/>
              </a:tabLst>
              <a:defRPr/>
            </a:pPr>
            <a:r>
              <a:rPr lang="de-CH" sz="2200" b="1" dirty="0" err="1"/>
              <a:t>Les</a:t>
            </a:r>
            <a:r>
              <a:rPr lang="de-CH" sz="2200" b="1" dirty="0"/>
              <a:t> </a:t>
            </a:r>
            <a:r>
              <a:rPr lang="de-CH" sz="2200" b="1" dirty="0" err="1"/>
              <a:t>cotisations</a:t>
            </a:r>
            <a:r>
              <a:rPr lang="de-CH" sz="2200" b="1" dirty="0"/>
              <a:t> </a:t>
            </a:r>
            <a:r>
              <a:rPr lang="de-CH" sz="2200" b="1" dirty="0" err="1"/>
              <a:t>vont</a:t>
            </a:r>
            <a:r>
              <a:rPr lang="de-CH" sz="2200" b="1" dirty="0"/>
              <a:t> </a:t>
            </a:r>
            <a:r>
              <a:rPr lang="de-CH" sz="2200" b="1" dirty="0" err="1"/>
              <a:t>augmenter</a:t>
            </a:r>
            <a:r>
              <a:rPr lang="de-CH" sz="2200" b="1" dirty="0"/>
              <a:t> : </a:t>
            </a:r>
          </a:p>
          <a:p>
            <a:pPr marL="447675" lvl="3" indent="0" defTabSz="910426">
              <a:lnSpc>
                <a:spcPts val="2000"/>
              </a:lnSpc>
              <a:spcBef>
                <a:spcPts val="0"/>
              </a:spcBef>
              <a:buClr>
                <a:srgbClr val="FF0000"/>
              </a:buClr>
              <a:buNone/>
              <a:tabLst>
                <a:tab pos="5167313" algn="l"/>
              </a:tabLst>
              <a:defRPr/>
            </a:pPr>
            <a:r>
              <a:rPr lang="fr-FR" sz="2200" b="1" dirty="0"/>
              <a:t>-élargissement de l'UE (pays candidats pauvres)</a:t>
            </a:r>
          </a:p>
          <a:p>
            <a:pPr marL="447675" lvl="3" indent="0" defTabSz="910426">
              <a:lnSpc>
                <a:spcPts val="2000"/>
              </a:lnSpc>
              <a:spcBef>
                <a:spcPts val="0"/>
              </a:spcBef>
              <a:buClr>
                <a:srgbClr val="FF0000"/>
              </a:buClr>
              <a:buNone/>
              <a:tabLst>
                <a:tab pos="5167313" algn="l"/>
              </a:tabLst>
              <a:defRPr/>
            </a:pPr>
            <a:r>
              <a:rPr lang="fr-FR" sz="2200" b="1" dirty="0"/>
              <a:t>-nouveau calcul à partir de 2037 par l'UE</a:t>
            </a:r>
          </a:p>
          <a:p>
            <a:pPr marL="447675" lvl="3" indent="0" defTabSz="910426">
              <a:lnSpc>
                <a:spcPts val="2000"/>
              </a:lnSpc>
              <a:spcBef>
                <a:spcPts val="0"/>
              </a:spcBef>
              <a:buClr>
                <a:srgbClr val="FF0000"/>
              </a:buClr>
              <a:buNone/>
              <a:tabLst>
                <a:tab pos="5167313" algn="l"/>
              </a:tabLst>
              <a:defRPr/>
            </a:pPr>
            <a:endParaRPr lang="de-CH" sz="2200" b="1" dirty="0"/>
          </a:p>
          <a:p>
            <a:pPr marL="447675" lvl="3" indent="0" defTabSz="910426">
              <a:lnSpc>
                <a:spcPts val="2000"/>
              </a:lnSpc>
              <a:spcBef>
                <a:spcPts val="0"/>
              </a:spcBef>
              <a:buClr>
                <a:srgbClr val="FF0000"/>
              </a:buClr>
              <a:buNone/>
              <a:tabLst>
                <a:tab pos="5167313" algn="l"/>
              </a:tabLst>
              <a:defRPr/>
            </a:pPr>
            <a:endParaRPr lang="de-CH" sz="2200" b="1" dirty="0"/>
          </a:p>
        </p:txBody>
      </p:sp>
    </p:spTree>
    <p:extLst>
      <p:ext uri="{BB962C8B-B14F-4D97-AF65-F5344CB8AC3E}">
        <p14:creationId xmlns:p14="http://schemas.microsoft.com/office/powerpoint/2010/main" val="2653796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D99E96FE-48FD-FB2C-9711-8D4DF4D1C0FA}"/>
              </a:ext>
            </a:extLst>
          </p:cNvPr>
          <p:cNvSpPr txBox="1">
            <a:spLocks/>
          </p:cNvSpPr>
          <p:nvPr/>
        </p:nvSpPr>
        <p:spPr>
          <a:xfrm>
            <a:off x="277200" y="594000"/>
            <a:ext cx="9334800" cy="716400"/>
          </a:xfrm>
          <a:prstGeom prst="rect">
            <a:avLst/>
          </a:prstGeom>
        </p:spPr>
        <p:txBody>
          <a:bodyPr vert="horz" lIns="0" tIns="0" rIns="0" bIns="0" rtlCol="0" anchor="t" anchorCtr="0">
            <a:norm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pPr>
              <a:lnSpc>
                <a:spcPct val="90000"/>
              </a:lnSpc>
              <a:spcAft>
                <a:spcPts val="600"/>
              </a:spcAft>
            </a:pPr>
            <a:endParaRPr lang="en-US" sz="2200" b="1" kern="1200" dirty="0">
              <a:latin typeface="Book Antiqua" pitchFamily="18" charset="0"/>
              <a:ea typeface="+mj-ea"/>
              <a:cs typeface="+mj-cs"/>
            </a:endParaRPr>
          </a:p>
          <a:p>
            <a:pPr>
              <a:lnSpc>
                <a:spcPct val="90000"/>
              </a:lnSpc>
              <a:spcAft>
                <a:spcPts val="600"/>
              </a:spcAft>
            </a:pPr>
            <a:r>
              <a:rPr lang="fr-FR" dirty="0">
                <a:latin typeface="+mn-lt"/>
              </a:rPr>
              <a:t>Des milliards de coûts pour les contribuables suisses</a:t>
            </a:r>
          </a:p>
        </p:txBody>
      </p:sp>
      <p:sp>
        <p:nvSpPr>
          <p:cNvPr id="12" name="Inhaltsplatzhalter 5">
            <a:extLst>
              <a:ext uri="{FF2B5EF4-FFF2-40B4-BE49-F238E27FC236}">
                <a16:creationId xmlns:a16="http://schemas.microsoft.com/office/drawing/2014/main" id="{3971C771-5820-9098-9801-9C1CF67F3F7E}"/>
              </a:ext>
            </a:extLst>
          </p:cNvPr>
          <p:cNvSpPr>
            <a:spLocks noGrp="1"/>
          </p:cNvSpPr>
          <p:nvPr>
            <p:ph sz="half" idx="1"/>
          </p:nvPr>
        </p:nvSpPr>
        <p:spPr>
          <a:xfrm>
            <a:off x="296827" y="1569599"/>
            <a:ext cx="5607262" cy="4611600"/>
          </a:xfrm>
        </p:spPr>
        <p:txBody>
          <a:bodyPr vert="horz" lIns="0" tIns="0" rIns="0" bIns="0" rtlCol="0">
            <a:normAutofit lnSpcReduction="10000"/>
          </a:bodyPr>
          <a:lstStyle/>
          <a:p>
            <a:pPr marL="87312" lvl="2" indent="0">
              <a:spcBef>
                <a:spcPts val="1800"/>
              </a:spcBef>
              <a:buClr>
                <a:srgbClr val="FF0000"/>
              </a:buClr>
              <a:buNone/>
              <a:tabLst>
                <a:tab pos="5167313" algn="l"/>
              </a:tabLst>
              <a:defRPr/>
            </a:pPr>
            <a:r>
              <a:rPr lang="en-US" sz="2000" b="1" dirty="0" err="1"/>
              <a:t>Coûts</a:t>
            </a:r>
            <a:r>
              <a:rPr lang="en-US" sz="2000" b="1" dirty="0"/>
              <a:t> </a:t>
            </a:r>
            <a:r>
              <a:rPr lang="en-US" sz="2000" b="1" dirty="0" err="1"/>
              <a:t>indirects</a:t>
            </a:r>
            <a:r>
              <a:rPr lang="en-US" sz="2000" b="1" dirty="0"/>
              <a:t> </a:t>
            </a:r>
            <a:r>
              <a:rPr lang="en-US" sz="2000" b="1" dirty="0" err="1"/>
              <a:t>élevés</a:t>
            </a:r>
            <a:r>
              <a:rPr lang="en-US" sz="2000" b="1" dirty="0"/>
              <a:t> :</a:t>
            </a:r>
          </a:p>
          <a:p>
            <a:pPr marL="750888" lvl="2" indent="-285750">
              <a:spcBef>
                <a:spcPts val="1800"/>
              </a:spcBef>
              <a:buClr>
                <a:srgbClr val="FF0000"/>
              </a:buClr>
              <a:buFont typeface="Wingdings" panose="05000000000000000000" pitchFamily="2" charset="2"/>
              <a:buChar char="§"/>
              <a:tabLst>
                <a:tab pos="5167313" algn="l"/>
              </a:tabLst>
              <a:defRPr/>
            </a:pPr>
            <a:r>
              <a:rPr lang="fr-FR" sz="1800" b="1" dirty="0"/>
              <a:t>Des centaines de nouveaux postes à la Confédération - cantons/communes !</a:t>
            </a:r>
          </a:p>
          <a:p>
            <a:pPr marL="750888" lvl="2" indent="-285750">
              <a:spcBef>
                <a:spcPts val="1800"/>
              </a:spcBef>
              <a:buClr>
                <a:srgbClr val="FF0000"/>
              </a:buClr>
              <a:buFont typeface="Wingdings" panose="05000000000000000000" pitchFamily="2" charset="2"/>
              <a:buChar char="§"/>
              <a:tabLst>
                <a:tab pos="5167313" algn="l"/>
              </a:tabLst>
              <a:defRPr/>
            </a:pPr>
            <a:r>
              <a:rPr lang="fr-FR" sz="1800" b="1" dirty="0"/>
              <a:t>Plus d'aide sociale, de prestations complémentaires, de places dans les foyers, de mesures d'intégration</a:t>
            </a:r>
          </a:p>
          <a:p>
            <a:pPr marL="750888" lvl="2" indent="-285750">
              <a:spcBef>
                <a:spcPts val="1800"/>
              </a:spcBef>
              <a:buClr>
                <a:srgbClr val="FF0000"/>
              </a:buClr>
              <a:buFont typeface="Wingdings" panose="05000000000000000000" pitchFamily="2" charset="2"/>
              <a:buChar char="§"/>
              <a:tabLst>
                <a:tab pos="5167313" algn="l"/>
              </a:tabLst>
              <a:defRPr/>
            </a:pPr>
            <a:r>
              <a:rPr lang="fr-FR" sz="1800" b="1" dirty="0"/>
              <a:t>Coûts massifs de mise en œuvre/contrôle pour les cantons et les entreprises</a:t>
            </a:r>
          </a:p>
          <a:p>
            <a:pPr marL="750888" lvl="2" indent="-285750">
              <a:spcBef>
                <a:spcPts val="1800"/>
              </a:spcBef>
              <a:buClr>
                <a:srgbClr val="FF0000"/>
              </a:buClr>
              <a:buFont typeface="Wingdings" panose="05000000000000000000" pitchFamily="2" charset="2"/>
              <a:buChar char="§"/>
              <a:tabLst>
                <a:tab pos="5167313" algn="l"/>
              </a:tabLst>
              <a:defRPr/>
            </a:pPr>
            <a:r>
              <a:rPr lang="fr-FR" sz="1800" b="1" dirty="0"/>
              <a:t>Augmentation des prix de l'électricité et des taxes sur les réseaux, etc. </a:t>
            </a:r>
          </a:p>
          <a:p>
            <a:pPr marL="447675" lvl="2" indent="-360363">
              <a:spcBef>
                <a:spcPts val="2400"/>
              </a:spcBef>
              <a:buClr>
                <a:srgbClr val="FF0000"/>
              </a:buClr>
              <a:buNone/>
              <a:tabLst>
                <a:tab pos="5167313" algn="l"/>
              </a:tabLst>
              <a:defRPr/>
            </a:pPr>
            <a:r>
              <a:rPr lang="en-US" sz="1800" b="1" dirty="0">
                <a:solidFill>
                  <a:srgbClr val="FF0000"/>
                </a:solidFill>
                <a:sym typeface="Wingdings" panose="05000000000000000000" pitchFamily="2" charset="2"/>
              </a:rPr>
              <a:t> 	</a:t>
            </a:r>
            <a:r>
              <a:rPr lang="fr-FR" sz="1800" b="1" dirty="0"/>
              <a:t> Plusieurs milliards de coûts supplémentaires/an pour la Confédération, les cantons, les communes, les entrepreneurs et les contribuables !</a:t>
            </a:r>
            <a:endParaRPr lang="en-US" sz="1800" b="1" dirty="0"/>
          </a:p>
        </p:txBody>
      </p:sp>
      <p:sp>
        <p:nvSpPr>
          <p:cNvPr id="4" name="Foliennummernplatzhalter 3">
            <a:extLst>
              <a:ext uri="{FF2B5EF4-FFF2-40B4-BE49-F238E27FC236}">
                <a16:creationId xmlns:a16="http://schemas.microsoft.com/office/drawing/2014/main" id="{D226037C-02DC-FBA1-E410-4586B42769F9}"/>
              </a:ext>
            </a:extLst>
          </p:cNvPr>
          <p:cNvSpPr>
            <a:spLocks noGrp="1"/>
          </p:cNvSpPr>
          <p:nvPr>
            <p:ph type="sldNum" sz="quarter" idx="12"/>
          </p:nvPr>
        </p:nvSpPr>
        <p:spPr>
          <a:xfrm>
            <a:off x="9072000" y="6573600"/>
            <a:ext cx="540001" cy="183600"/>
          </a:xfrm>
        </p:spPr>
        <p:txBody>
          <a:bodyPr vert="horz" wrap="square" lIns="0" tIns="0" rIns="0" bIns="0" rtlCol="0" anchor="t" anchorCtr="0">
            <a:normAutofit/>
          </a:bodyPr>
          <a:lstStyle/>
          <a:p>
            <a:pPr>
              <a:spcAft>
                <a:spcPts val="600"/>
              </a:spcAft>
            </a:pPr>
            <a:fld id="{1B101894-CD26-4755-B2AE-6750C1357069}" type="slidenum">
              <a:rPr lang="en-US" noProof="0" smtClean="0"/>
              <a:pPr>
                <a:spcAft>
                  <a:spcPts val="600"/>
                </a:spcAft>
              </a:pPr>
              <a:t>13</a:t>
            </a:fld>
            <a:endParaRPr lang="en-US" noProof="0"/>
          </a:p>
        </p:txBody>
      </p:sp>
      <p:pic>
        <p:nvPicPr>
          <p:cNvPr id="5" name="Grafik 4">
            <a:extLst>
              <a:ext uri="{FF2B5EF4-FFF2-40B4-BE49-F238E27FC236}">
                <a16:creationId xmlns:a16="http://schemas.microsoft.com/office/drawing/2014/main" id="{F9319505-CB20-47B1-89D8-DB9EF2B547A0}"/>
              </a:ext>
            </a:extLst>
          </p:cNvPr>
          <p:cNvPicPr>
            <a:picLocks noChangeAspect="1"/>
          </p:cNvPicPr>
          <p:nvPr/>
        </p:nvPicPr>
        <p:blipFill>
          <a:blip r:embed="rId3"/>
          <a:stretch>
            <a:fillRect/>
          </a:stretch>
        </p:blipFill>
        <p:spPr>
          <a:xfrm rot="5400000">
            <a:off x="5737084" y="2122755"/>
            <a:ext cx="4425244" cy="3318933"/>
          </a:xfrm>
          <a:prstGeom prst="rect">
            <a:avLst/>
          </a:prstGeom>
        </p:spPr>
      </p:pic>
    </p:spTree>
    <p:extLst>
      <p:ext uri="{BB962C8B-B14F-4D97-AF65-F5344CB8AC3E}">
        <p14:creationId xmlns:p14="http://schemas.microsoft.com/office/powerpoint/2010/main" val="1395346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B61791C-CCF3-3238-1BD0-6FD36ED112AD}"/>
              </a:ext>
            </a:extLst>
          </p:cNvPr>
          <p:cNvSpPr>
            <a:spLocks noGrp="1"/>
          </p:cNvSpPr>
          <p:nvPr>
            <p:ph type="title"/>
          </p:nvPr>
        </p:nvSpPr>
        <p:spPr>
          <a:xfrm>
            <a:off x="277200" y="594000"/>
            <a:ext cx="9334800" cy="716400"/>
          </a:xfrm>
        </p:spPr>
        <p:txBody>
          <a:bodyPr anchor="t">
            <a:normAutofit/>
          </a:bodyPr>
          <a:lstStyle/>
          <a:p>
            <a:r>
              <a:rPr lang="fr-FR" dirty="0">
                <a:latin typeface="+mn-lt"/>
              </a:rPr>
              <a:t>Livrer la Suisse à l'UE en crise ?</a:t>
            </a:r>
            <a:endParaRPr lang="de-CH" noProof="0" dirty="0">
              <a:latin typeface="+mn-lt"/>
            </a:endParaRPr>
          </a:p>
        </p:txBody>
      </p:sp>
      <p:sp>
        <p:nvSpPr>
          <p:cNvPr id="4" name="Foliennummernplatzhalter 3">
            <a:extLst>
              <a:ext uri="{FF2B5EF4-FFF2-40B4-BE49-F238E27FC236}">
                <a16:creationId xmlns:a16="http://schemas.microsoft.com/office/drawing/2014/main" id="{05BBCB14-F8A8-0639-B6F4-CFA89E0D97A3}"/>
              </a:ext>
            </a:extLst>
          </p:cNvPr>
          <p:cNvSpPr>
            <a:spLocks noGrp="1"/>
          </p:cNvSpPr>
          <p:nvPr>
            <p:ph type="sldNum" sz="quarter" idx="12"/>
          </p:nvPr>
        </p:nvSpPr>
        <p:spPr>
          <a:xfrm>
            <a:off x="9072000" y="6573600"/>
            <a:ext cx="540001" cy="183600"/>
          </a:xfrm>
        </p:spPr>
        <p:txBody>
          <a:bodyPr wrap="square" anchor="t">
            <a:normAutofit/>
          </a:bodyPr>
          <a:lstStyle/>
          <a:p>
            <a:pPr>
              <a:spcAft>
                <a:spcPts val="600"/>
              </a:spcAft>
            </a:pPr>
            <a:fld id="{1B101894-CD26-4755-B2AE-6750C1357069}" type="slidenum">
              <a:rPr lang="de-CH" noProof="0" smtClean="0"/>
              <a:pPr>
                <a:spcAft>
                  <a:spcPts val="600"/>
                </a:spcAft>
              </a:pPr>
              <a:t>14</a:t>
            </a:fld>
            <a:endParaRPr lang="de-CH" noProof="0" dirty="0"/>
          </a:p>
        </p:txBody>
      </p:sp>
      <p:pic>
        <p:nvPicPr>
          <p:cNvPr id="3" name="Image 2">
            <a:extLst>
              <a:ext uri="{FF2B5EF4-FFF2-40B4-BE49-F238E27FC236}">
                <a16:creationId xmlns:a16="http://schemas.microsoft.com/office/drawing/2014/main" id="{47F9E6E6-4CFC-0963-C1CD-FE4CA1A4A4EB}"/>
              </a:ext>
            </a:extLst>
          </p:cNvPr>
          <p:cNvPicPr>
            <a:picLocks noChangeAspect="1"/>
          </p:cNvPicPr>
          <p:nvPr/>
        </p:nvPicPr>
        <p:blipFill>
          <a:blip r:embed="rId3"/>
          <a:stretch>
            <a:fillRect/>
          </a:stretch>
        </p:blipFill>
        <p:spPr>
          <a:xfrm>
            <a:off x="1168883" y="1622526"/>
            <a:ext cx="7551434" cy="5235474"/>
          </a:xfrm>
          <a:prstGeom prst="rect">
            <a:avLst/>
          </a:prstGeom>
        </p:spPr>
      </p:pic>
    </p:spTree>
    <p:extLst>
      <p:ext uri="{BB962C8B-B14F-4D97-AF65-F5344CB8AC3E}">
        <p14:creationId xmlns:p14="http://schemas.microsoft.com/office/powerpoint/2010/main" val="4052163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714DB1-A34A-BED1-0834-48C6D4A3054E}"/>
              </a:ext>
            </a:extLst>
          </p:cNvPr>
          <p:cNvSpPr>
            <a:spLocks noGrp="1"/>
          </p:cNvSpPr>
          <p:nvPr>
            <p:ph type="title"/>
          </p:nvPr>
        </p:nvSpPr>
        <p:spPr/>
        <p:txBody>
          <a:bodyPr/>
          <a:lstStyle/>
          <a:p>
            <a:r>
              <a:rPr lang="fr-FR" dirty="0">
                <a:latin typeface="Arial" panose="020B0604020202020204" pitchFamily="34" charset="0"/>
                <a:ea typeface="Calibri" panose="020F0502020204030204" pitchFamily="34" charset="0"/>
              </a:rPr>
              <a:t>La Suisse est bien mieux placée que l'UE !</a:t>
            </a:r>
            <a:endParaRPr lang="de-CH" noProof="0" dirty="0"/>
          </a:p>
        </p:txBody>
      </p:sp>
      <p:sp>
        <p:nvSpPr>
          <p:cNvPr id="4" name="Foliennummernplatzhalter 3">
            <a:extLst>
              <a:ext uri="{FF2B5EF4-FFF2-40B4-BE49-F238E27FC236}">
                <a16:creationId xmlns:a16="http://schemas.microsoft.com/office/drawing/2014/main" id="{53D07B42-123C-FDB7-29F2-1357E581CD74}"/>
              </a:ext>
            </a:extLst>
          </p:cNvPr>
          <p:cNvSpPr>
            <a:spLocks noGrp="1"/>
          </p:cNvSpPr>
          <p:nvPr>
            <p:ph type="sldNum" sz="quarter" idx="12"/>
          </p:nvPr>
        </p:nvSpPr>
        <p:spPr/>
        <p:txBody>
          <a:bodyPr/>
          <a:lstStyle/>
          <a:p>
            <a:fld id="{1B101894-CD26-4755-B2AE-6750C1357069}" type="slidenum">
              <a:rPr lang="de-CH" noProof="0" smtClean="0"/>
              <a:t>15</a:t>
            </a:fld>
            <a:endParaRPr lang="de-CH" noProof="0" dirty="0"/>
          </a:p>
        </p:txBody>
      </p:sp>
      <p:sp>
        <p:nvSpPr>
          <p:cNvPr id="9" name="Inhaltsplatzhalter 2">
            <a:extLst>
              <a:ext uri="{FF2B5EF4-FFF2-40B4-BE49-F238E27FC236}">
                <a16:creationId xmlns:a16="http://schemas.microsoft.com/office/drawing/2014/main" id="{C57580D0-0ACF-B0A3-6068-FBEFF4DCB4BC}"/>
              </a:ext>
            </a:extLst>
          </p:cNvPr>
          <p:cNvSpPr txBox="1">
            <a:spLocks/>
          </p:cNvSpPr>
          <p:nvPr/>
        </p:nvSpPr>
        <p:spPr>
          <a:xfrm>
            <a:off x="1333029" y="1741345"/>
            <a:ext cx="9010801" cy="4978042"/>
          </a:xfrm>
          <a:prstGeom prst="rect">
            <a:avLst/>
          </a:prstGeom>
        </p:spPr>
        <p:txBody>
          <a:bodyPr vert="horz" lIns="0" tIns="0" rIns="0" bIns="0" rtlCol="0">
            <a:normAutofit/>
          </a:bodyPr>
          <a:lstStyle>
            <a:lvl1pPr marL="183600" indent="-183600" algn="l" defTabSz="914400" rtl="0" eaLnBrk="1" latinLnBrk="0" hangingPunct="1">
              <a:spcBef>
                <a:spcPts val="1920"/>
              </a:spcBef>
              <a:buFont typeface="Wingdings" pitchFamily="2" charset="2"/>
              <a:buChar char="§"/>
              <a:defRPr sz="1600" kern="1200">
                <a:solidFill>
                  <a:schemeClr val="tx1"/>
                </a:solidFill>
                <a:latin typeface="Arial" pitchFamily="34" charset="0"/>
                <a:ea typeface="+mn-ea"/>
                <a:cs typeface="Arial" pitchFamily="34" charset="0"/>
              </a:defRPr>
            </a:lvl1pPr>
            <a:lvl2pPr marL="356400" indent="-172800"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2pPr>
            <a:lvl3pPr marL="538163" indent="-180975"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3pPr>
            <a:lvl4pPr marL="719138" indent="-180975"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4pPr>
            <a:lvl5pPr marL="900000" indent="-180000" algn="l" defTabSz="914400" rtl="0" eaLnBrk="1" latinLnBrk="0" hangingPunct="1">
              <a:lnSpc>
                <a:spcPct val="90000"/>
              </a:lnSpc>
              <a:spcBef>
                <a:spcPts val="768"/>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309" indent="-285309" defTabSz="910426">
              <a:lnSpc>
                <a:spcPts val="2400"/>
              </a:lnSpc>
              <a:spcBef>
                <a:spcPts val="1200"/>
              </a:spcBef>
              <a:buClr>
                <a:srgbClr val="FF0000"/>
              </a:buClr>
              <a:tabLst>
                <a:tab pos="5167313" algn="l"/>
              </a:tabLst>
              <a:defRPr/>
            </a:pPr>
            <a:endParaRPr lang="de-CH" sz="2000" b="1" noProof="0" dirty="0">
              <a:solidFill>
                <a:srgbClr val="000000"/>
              </a:solidFill>
              <a:latin typeface="Arial"/>
            </a:endParaRPr>
          </a:p>
        </p:txBody>
      </p:sp>
      <p:sp>
        <p:nvSpPr>
          <p:cNvPr id="11" name="Textfeld 10"/>
          <p:cNvSpPr txBox="1"/>
          <p:nvPr/>
        </p:nvSpPr>
        <p:spPr>
          <a:xfrm>
            <a:off x="0" y="6089682"/>
            <a:ext cx="7032172" cy="710067"/>
          </a:xfrm>
          <a:prstGeom prst="rect">
            <a:avLst/>
          </a:prstGeom>
          <a:noFill/>
        </p:spPr>
        <p:txBody>
          <a:bodyPr wrap="square" lIns="90000" tIns="46800" rIns="90000" bIns="46800" rtlCol="0">
            <a:spAutoFit/>
          </a:bodyPr>
          <a:lstStyle/>
          <a:p>
            <a:pPr marL="271463"/>
            <a:r>
              <a:rPr lang="de-CH" sz="2000" noProof="0" dirty="0">
                <a:latin typeface="Arial" pitchFamily="34" charset="0"/>
                <a:cs typeface="Arial" pitchFamily="34" charset="0"/>
                <a:sym typeface="Wingdings" panose="05000000000000000000" pitchFamily="2" charset="2"/>
              </a:rPr>
              <a:t> </a:t>
            </a:r>
            <a:r>
              <a:rPr lang="fr-FR" sz="2000" dirty="0">
                <a:latin typeface="Arial" pitchFamily="34" charset="0"/>
                <a:cs typeface="Arial" pitchFamily="34" charset="0"/>
                <a:sym typeface="Wingdings" panose="05000000000000000000" pitchFamily="2" charset="2"/>
              </a:rPr>
              <a:t>La construction erronée de l'UE a échoué !</a:t>
            </a:r>
            <a:br>
              <a:rPr lang="fr-FR" sz="2000" dirty="0">
                <a:latin typeface="Arial" pitchFamily="34" charset="0"/>
                <a:cs typeface="Arial" pitchFamily="34" charset="0"/>
                <a:sym typeface="Wingdings" panose="05000000000000000000" pitchFamily="2" charset="2"/>
              </a:rPr>
            </a:br>
            <a:r>
              <a:rPr lang="fr-FR" sz="2000" dirty="0">
                <a:latin typeface="Arial" pitchFamily="34" charset="0"/>
                <a:cs typeface="Arial" pitchFamily="34" charset="0"/>
                <a:sym typeface="Wingdings" panose="05000000000000000000" pitchFamily="2" charset="2"/>
              </a:rPr>
              <a:t>     </a:t>
            </a:r>
            <a:r>
              <a:rPr lang="fr-FR" sz="2000" b="1" dirty="0">
                <a:latin typeface="Arial" pitchFamily="34" charset="0"/>
                <a:cs typeface="Arial" pitchFamily="34" charset="0"/>
                <a:sym typeface="Wingdings" panose="05000000000000000000" pitchFamily="2" charset="2"/>
              </a:rPr>
              <a:t>Nous ne voulons pas échanger !</a:t>
            </a:r>
            <a:endParaRPr lang="de-CH" sz="2000" b="1" noProof="0" dirty="0">
              <a:latin typeface="Arial" pitchFamily="34" charset="0"/>
              <a:cs typeface="Arial" pitchFamily="34" charset="0"/>
            </a:endParaRPr>
          </a:p>
        </p:txBody>
      </p:sp>
      <p:pic>
        <p:nvPicPr>
          <p:cNvPr id="5" name="Image 4" descr="Une image contenant texte, capture d’écran, Police, nombre&#10;&#10;Le contenu généré par l’IA peut être incorrect.">
            <a:extLst>
              <a:ext uri="{FF2B5EF4-FFF2-40B4-BE49-F238E27FC236}">
                <a16:creationId xmlns:a16="http://schemas.microsoft.com/office/drawing/2014/main" id="{E4DBBE32-5A3B-B68A-26E9-8CF1F6F20C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3105" y="1405248"/>
            <a:ext cx="6359789" cy="4646621"/>
          </a:xfrm>
          <a:prstGeom prst="rect">
            <a:avLst/>
          </a:prstGeom>
        </p:spPr>
      </p:pic>
    </p:spTree>
    <p:extLst>
      <p:ext uri="{BB962C8B-B14F-4D97-AF65-F5344CB8AC3E}">
        <p14:creationId xmlns:p14="http://schemas.microsoft.com/office/powerpoint/2010/main" val="2011501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9A6C8-F8AF-6CF7-BFF9-363959809BDC}"/>
              </a:ext>
            </a:extLst>
          </p:cNvPr>
          <p:cNvSpPr>
            <a:spLocks noGrp="1"/>
          </p:cNvSpPr>
          <p:nvPr>
            <p:ph type="title"/>
          </p:nvPr>
        </p:nvSpPr>
        <p:spPr/>
        <p:txBody>
          <a:bodyPr/>
          <a:lstStyle/>
          <a:p>
            <a:r>
              <a:rPr lang="de-CH" dirty="0" err="1">
                <a:latin typeface="+mn-lt"/>
              </a:rPr>
              <a:t>Endettement</a:t>
            </a:r>
            <a:r>
              <a:rPr lang="de-CH" dirty="0">
                <a:latin typeface="+mn-lt"/>
              </a:rPr>
              <a:t> </a:t>
            </a:r>
            <a:r>
              <a:rPr lang="de-CH" dirty="0" err="1">
                <a:latin typeface="+mn-lt"/>
              </a:rPr>
              <a:t>massif</a:t>
            </a:r>
            <a:r>
              <a:rPr lang="de-CH" dirty="0">
                <a:latin typeface="+mn-lt"/>
              </a:rPr>
              <a:t> de </a:t>
            </a:r>
            <a:r>
              <a:rPr lang="de-CH" dirty="0" err="1">
                <a:latin typeface="+mn-lt"/>
              </a:rPr>
              <a:t>l'UE</a:t>
            </a:r>
            <a:endParaRPr lang="de-CH" noProof="0" dirty="0">
              <a:latin typeface="+mn-lt"/>
            </a:endParaRPr>
          </a:p>
        </p:txBody>
      </p:sp>
      <p:sp>
        <p:nvSpPr>
          <p:cNvPr id="4" name="Foliennummernplatzhalter 3">
            <a:extLst>
              <a:ext uri="{FF2B5EF4-FFF2-40B4-BE49-F238E27FC236}">
                <a16:creationId xmlns:a16="http://schemas.microsoft.com/office/drawing/2014/main" id="{ABAC7717-C2CE-BF9F-0FA9-46EB416748CF}"/>
              </a:ext>
            </a:extLst>
          </p:cNvPr>
          <p:cNvSpPr>
            <a:spLocks noGrp="1"/>
          </p:cNvSpPr>
          <p:nvPr>
            <p:ph type="sldNum" sz="quarter" idx="12"/>
          </p:nvPr>
        </p:nvSpPr>
        <p:spPr/>
        <p:txBody>
          <a:bodyPr/>
          <a:lstStyle/>
          <a:p>
            <a:fld id="{1B101894-CD26-4755-B2AE-6750C1357069}" type="slidenum">
              <a:rPr lang="de-CH" noProof="0" smtClean="0"/>
              <a:t>16</a:t>
            </a:fld>
            <a:endParaRPr lang="de-CH" noProof="0" dirty="0"/>
          </a:p>
        </p:txBody>
      </p:sp>
      <p:pic>
        <p:nvPicPr>
          <p:cNvPr id="6" name="Grafik 5" descr="Ein Bild, das Text, Screenshot, Diagramm, Reihe enthält.&#10;&#10;KI-generierte Inhalte können fehlerhaft sein.">
            <a:extLst>
              <a:ext uri="{FF2B5EF4-FFF2-40B4-BE49-F238E27FC236}">
                <a16:creationId xmlns:a16="http://schemas.microsoft.com/office/drawing/2014/main" id="{9FB0F92E-C942-B137-8B34-3E67134D23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8055" y="1828741"/>
            <a:ext cx="6090226" cy="4836659"/>
          </a:xfrm>
          <a:prstGeom prst="rect">
            <a:avLst/>
          </a:prstGeom>
        </p:spPr>
      </p:pic>
    </p:spTree>
    <p:extLst>
      <p:ext uri="{BB962C8B-B14F-4D97-AF65-F5344CB8AC3E}">
        <p14:creationId xmlns:p14="http://schemas.microsoft.com/office/powerpoint/2010/main" val="1984148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BAC702-C180-270D-808D-35949054D0FD}"/>
              </a:ext>
            </a:extLst>
          </p:cNvPr>
          <p:cNvSpPr>
            <a:spLocks noGrp="1"/>
          </p:cNvSpPr>
          <p:nvPr>
            <p:ph type="title"/>
          </p:nvPr>
        </p:nvSpPr>
        <p:spPr>
          <a:xfrm>
            <a:off x="277200" y="594000"/>
            <a:ext cx="9334800" cy="716400"/>
          </a:xfrm>
        </p:spPr>
        <p:txBody>
          <a:bodyPr anchor="t">
            <a:normAutofit/>
          </a:bodyPr>
          <a:lstStyle/>
          <a:p>
            <a:pPr>
              <a:lnSpc>
                <a:spcPct val="90000"/>
              </a:lnSpc>
            </a:pPr>
            <a:r>
              <a:rPr lang="de-CH" dirty="0" err="1">
                <a:solidFill>
                  <a:srgbClr val="FF0000"/>
                </a:solidFill>
                <a:latin typeface="+mn-lt"/>
              </a:rPr>
              <a:t>L'exemple</a:t>
            </a:r>
            <a:r>
              <a:rPr lang="de-CH" dirty="0">
                <a:solidFill>
                  <a:srgbClr val="FF0000"/>
                </a:solidFill>
                <a:latin typeface="+mn-lt"/>
              </a:rPr>
              <a:t> </a:t>
            </a:r>
            <a:r>
              <a:rPr lang="de-CH" dirty="0" err="1">
                <a:solidFill>
                  <a:srgbClr val="FF0000"/>
                </a:solidFill>
                <a:latin typeface="+mn-lt"/>
              </a:rPr>
              <a:t>concret</a:t>
            </a:r>
            <a:r>
              <a:rPr lang="de-CH" dirty="0">
                <a:solidFill>
                  <a:srgbClr val="FF0000"/>
                </a:solidFill>
                <a:latin typeface="+mn-lt"/>
              </a:rPr>
              <a:t> : </a:t>
            </a:r>
            <a:r>
              <a:rPr lang="de-CH" dirty="0" err="1">
                <a:solidFill>
                  <a:srgbClr val="FF0000"/>
                </a:solidFill>
                <a:latin typeface="+mn-lt"/>
              </a:rPr>
              <a:t>l'immigration</a:t>
            </a:r>
            <a:br>
              <a:rPr lang="de-CH" dirty="0">
                <a:latin typeface="+mn-lt"/>
              </a:rPr>
            </a:br>
            <a:r>
              <a:rPr lang="fr-FR" dirty="0">
                <a:latin typeface="+mn-lt"/>
              </a:rPr>
              <a:t>Obtenir frauduleusement des prestations sociales</a:t>
            </a:r>
            <a:endParaRPr lang="de-CH" dirty="0">
              <a:latin typeface="+mn-lt"/>
            </a:endParaRPr>
          </a:p>
        </p:txBody>
      </p:sp>
      <p:sp>
        <p:nvSpPr>
          <p:cNvPr id="3" name="Inhaltsplatzhalter 2">
            <a:extLst>
              <a:ext uri="{FF2B5EF4-FFF2-40B4-BE49-F238E27FC236}">
                <a16:creationId xmlns:a16="http://schemas.microsoft.com/office/drawing/2014/main" id="{29A7BB22-7984-C2CE-61CB-5E1FE3568BCA}"/>
              </a:ext>
            </a:extLst>
          </p:cNvPr>
          <p:cNvSpPr>
            <a:spLocks noGrp="1"/>
          </p:cNvSpPr>
          <p:nvPr>
            <p:ph sz="half" idx="1"/>
          </p:nvPr>
        </p:nvSpPr>
        <p:spPr>
          <a:xfrm>
            <a:off x="296826" y="1569598"/>
            <a:ext cx="4879607" cy="4924191"/>
          </a:xfrm>
        </p:spPr>
        <p:txBody>
          <a:bodyPr>
            <a:normAutofit fontScale="92500" lnSpcReduction="20000"/>
          </a:bodyPr>
          <a:lstStyle/>
          <a:p>
            <a:pPr marL="0" indent="0">
              <a:lnSpc>
                <a:spcPct val="90000"/>
              </a:lnSpc>
              <a:spcBef>
                <a:spcPts val="0"/>
              </a:spcBef>
              <a:spcAft>
                <a:spcPts val="1200"/>
              </a:spcAft>
              <a:buNone/>
            </a:pPr>
            <a:r>
              <a:rPr lang="de-CH" sz="2000" b="1" dirty="0" err="1">
                <a:solidFill>
                  <a:srgbClr val="FF0000"/>
                </a:solidFill>
              </a:rPr>
              <a:t>Étude</a:t>
            </a:r>
            <a:r>
              <a:rPr lang="de-CH" sz="2000" b="1" dirty="0">
                <a:solidFill>
                  <a:srgbClr val="FF0000"/>
                </a:solidFill>
              </a:rPr>
              <a:t> de </a:t>
            </a:r>
            <a:r>
              <a:rPr lang="de-CH" sz="2000" b="1" dirty="0" err="1">
                <a:solidFill>
                  <a:srgbClr val="FF0000"/>
                </a:solidFill>
              </a:rPr>
              <a:t>cas</a:t>
            </a:r>
            <a:r>
              <a:rPr lang="de-CH" sz="2000" b="1" dirty="0">
                <a:solidFill>
                  <a:srgbClr val="FF0000"/>
                </a:solidFill>
              </a:rPr>
              <a:t> : </a:t>
            </a:r>
            <a:r>
              <a:rPr lang="fr-FR" sz="2000" b="1" dirty="0"/>
              <a:t>Un citoyen de l'UE peut venir en Suisse avec un (pseudo) contrat de travail : </a:t>
            </a:r>
          </a:p>
          <a:p>
            <a:pPr marL="0" indent="0">
              <a:lnSpc>
                <a:spcPct val="90000"/>
              </a:lnSpc>
              <a:spcBef>
                <a:spcPts val="0"/>
              </a:spcBef>
              <a:spcAft>
                <a:spcPts val="1200"/>
              </a:spcAft>
              <a:buNone/>
            </a:pPr>
            <a:r>
              <a:rPr lang="fr-FR" sz="2000" b="1" dirty="0"/>
              <a:t>-travailler à temps partiel (40% / 2000.- francs de revenu par mois / 12h / semaine)</a:t>
            </a:r>
          </a:p>
          <a:p>
            <a:pPr marL="0" indent="0">
              <a:lnSpc>
                <a:spcPct val="90000"/>
              </a:lnSpc>
              <a:spcBef>
                <a:spcPts val="0"/>
              </a:spcBef>
              <a:spcAft>
                <a:spcPts val="1200"/>
              </a:spcAft>
              <a:buNone/>
            </a:pPr>
            <a:r>
              <a:rPr lang="fr-FR" sz="2000" b="1" dirty="0"/>
              <a:t>-recevoir des prestations sociales en complément</a:t>
            </a:r>
          </a:p>
          <a:p>
            <a:pPr marL="0" indent="0">
              <a:lnSpc>
                <a:spcPct val="90000"/>
              </a:lnSpc>
              <a:spcBef>
                <a:spcPts val="0"/>
              </a:spcBef>
              <a:spcAft>
                <a:spcPts val="1200"/>
              </a:spcAft>
              <a:buNone/>
            </a:pPr>
            <a:r>
              <a:rPr lang="fr-FR" sz="2000" b="1" dirty="0"/>
              <a:t>-faire venir sa famille (y compris des ressortissants de 3e pays)</a:t>
            </a:r>
          </a:p>
          <a:p>
            <a:pPr marL="0" indent="0">
              <a:lnSpc>
                <a:spcPct val="90000"/>
              </a:lnSpc>
              <a:spcBef>
                <a:spcPts val="0"/>
              </a:spcBef>
              <a:spcAft>
                <a:spcPts val="1200"/>
              </a:spcAft>
              <a:buNone/>
            </a:pPr>
            <a:r>
              <a:rPr lang="fr-FR" sz="2000" b="1" dirty="0"/>
              <a:t>-Perdre son emploi à temps partiel au bout de trois ans et demi et se retrouver au chômage.</a:t>
            </a:r>
          </a:p>
          <a:p>
            <a:pPr marL="0" indent="0">
              <a:lnSpc>
                <a:spcPct val="90000"/>
              </a:lnSpc>
              <a:spcBef>
                <a:spcPts val="0"/>
              </a:spcBef>
              <a:spcAft>
                <a:spcPts val="1200"/>
              </a:spcAft>
              <a:buNone/>
            </a:pPr>
            <a:r>
              <a:rPr lang="fr-FR" sz="2000" b="1" dirty="0">
                <a:sym typeface="Wingdings" panose="05000000000000000000" pitchFamily="2" charset="2"/>
              </a:rPr>
              <a:t> </a:t>
            </a:r>
            <a:r>
              <a:rPr lang="fr-FR" sz="2000" b="1" dirty="0"/>
              <a:t>obtient le séjour permanent après 5 ans</a:t>
            </a:r>
          </a:p>
          <a:p>
            <a:pPr marL="0" indent="0">
              <a:lnSpc>
                <a:spcPct val="90000"/>
              </a:lnSpc>
              <a:spcBef>
                <a:spcPts val="0"/>
              </a:spcBef>
              <a:spcAft>
                <a:spcPts val="600"/>
              </a:spcAft>
              <a:buNone/>
            </a:pPr>
            <a:endParaRPr lang="de-CH" sz="2000" b="1" dirty="0"/>
          </a:p>
          <a:p>
            <a:pPr marL="0" indent="0">
              <a:lnSpc>
                <a:spcPct val="90000"/>
              </a:lnSpc>
              <a:spcBef>
                <a:spcPts val="0"/>
              </a:spcBef>
              <a:spcAft>
                <a:spcPts val="600"/>
              </a:spcAft>
              <a:buNone/>
            </a:pPr>
            <a:r>
              <a:rPr lang="fr-FR" sz="2000" b="1" dirty="0">
                <a:highlight>
                  <a:srgbClr val="FFFF00"/>
                </a:highlight>
              </a:rPr>
              <a:t>Reste en Suisse, vit de l'aide sociale et touche plus tard une rente AVS avec des prestations complémentaires !</a:t>
            </a:r>
          </a:p>
        </p:txBody>
      </p:sp>
      <p:pic>
        <p:nvPicPr>
          <p:cNvPr id="5" name="Grafik 4">
            <a:extLst>
              <a:ext uri="{FF2B5EF4-FFF2-40B4-BE49-F238E27FC236}">
                <a16:creationId xmlns:a16="http://schemas.microsoft.com/office/drawing/2014/main" id="{6BFE7F23-A0A4-CE4C-0990-6680115684ED}"/>
              </a:ext>
            </a:extLst>
          </p:cNvPr>
          <p:cNvPicPr>
            <a:picLocks noChangeAspect="1"/>
          </p:cNvPicPr>
          <p:nvPr/>
        </p:nvPicPr>
        <p:blipFill>
          <a:blip r:embed="rId3"/>
          <a:srcRect l="29430" r="15637"/>
          <a:stretch>
            <a:fillRect/>
          </a:stretch>
        </p:blipFill>
        <p:spPr>
          <a:xfrm>
            <a:off x="5563891" y="1430344"/>
            <a:ext cx="3903697" cy="3997311"/>
          </a:xfrm>
          <a:prstGeom prst="rect">
            <a:avLst/>
          </a:prstGeom>
          <a:noFill/>
        </p:spPr>
      </p:pic>
      <p:sp>
        <p:nvSpPr>
          <p:cNvPr id="4" name="Foliennummernplatzhalter 3">
            <a:extLst>
              <a:ext uri="{FF2B5EF4-FFF2-40B4-BE49-F238E27FC236}">
                <a16:creationId xmlns:a16="http://schemas.microsoft.com/office/drawing/2014/main" id="{05B1D31D-4035-D101-BC4C-B407AFEEF087}"/>
              </a:ext>
            </a:extLst>
          </p:cNvPr>
          <p:cNvSpPr>
            <a:spLocks noGrp="1"/>
          </p:cNvSpPr>
          <p:nvPr>
            <p:ph type="sldNum" sz="quarter" idx="12"/>
          </p:nvPr>
        </p:nvSpPr>
        <p:spPr>
          <a:xfrm>
            <a:off x="9072000" y="6573600"/>
            <a:ext cx="540001" cy="183600"/>
          </a:xfrm>
        </p:spPr>
        <p:txBody>
          <a:bodyPr wrap="square" anchor="t">
            <a:normAutofit/>
          </a:bodyPr>
          <a:lstStyle/>
          <a:p>
            <a:pPr>
              <a:spcAft>
                <a:spcPts val="600"/>
              </a:spcAft>
            </a:pPr>
            <a:fld id="{1B101894-CD26-4755-B2AE-6750C1357069}" type="slidenum">
              <a:rPr lang="en-US" smtClean="0"/>
              <a:pPr>
                <a:spcAft>
                  <a:spcPts val="600"/>
                </a:spcAft>
              </a:pPr>
              <a:t>17</a:t>
            </a:fld>
            <a:endParaRPr lang="en-US"/>
          </a:p>
        </p:txBody>
      </p:sp>
      <p:sp>
        <p:nvSpPr>
          <p:cNvPr id="7" name="Rechteck 6">
            <a:extLst>
              <a:ext uri="{FF2B5EF4-FFF2-40B4-BE49-F238E27FC236}">
                <a16:creationId xmlns:a16="http://schemas.microsoft.com/office/drawing/2014/main" id="{C34C62C3-AB87-46FB-B63E-E9D03C7B5998}"/>
              </a:ext>
            </a:extLst>
          </p:cNvPr>
          <p:cNvSpPr/>
          <p:nvPr/>
        </p:nvSpPr>
        <p:spPr>
          <a:xfrm>
            <a:off x="5456767" y="5582997"/>
            <a:ext cx="3903697" cy="923330"/>
          </a:xfrm>
          <a:prstGeom prst="rect">
            <a:avLst/>
          </a:prstGeom>
        </p:spPr>
        <p:txBody>
          <a:bodyPr wrap="square">
            <a:spAutoFit/>
          </a:bodyPr>
          <a:lstStyle/>
          <a:p>
            <a:pPr>
              <a:lnSpc>
                <a:spcPct val="90000"/>
              </a:lnSpc>
              <a:spcAft>
                <a:spcPts val="600"/>
              </a:spcAft>
            </a:pPr>
            <a:r>
              <a:rPr lang="fr-FR" sz="2000" dirty="0"/>
              <a:t>Les membres du clan bénéficient de pseudo-contrats de travail !</a:t>
            </a:r>
          </a:p>
        </p:txBody>
      </p:sp>
    </p:spTree>
    <p:extLst>
      <p:ext uri="{BB962C8B-B14F-4D97-AF65-F5344CB8AC3E}">
        <p14:creationId xmlns:p14="http://schemas.microsoft.com/office/powerpoint/2010/main" val="327477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nhaltsplatzhalter 5">
            <a:extLst>
              <a:ext uri="{FF2B5EF4-FFF2-40B4-BE49-F238E27FC236}">
                <a16:creationId xmlns:a16="http://schemas.microsoft.com/office/drawing/2014/main" id="{3971C771-5820-9098-9801-9C1CF67F3F7E}"/>
              </a:ext>
            </a:extLst>
          </p:cNvPr>
          <p:cNvSpPr>
            <a:spLocks noGrp="1"/>
          </p:cNvSpPr>
          <p:nvPr>
            <p:ph idx="1"/>
          </p:nvPr>
        </p:nvSpPr>
        <p:spPr>
          <a:xfrm>
            <a:off x="61200" y="1418082"/>
            <a:ext cx="7625960" cy="5220482"/>
          </a:xfrm>
        </p:spPr>
        <p:txBody>
          <a:bodyPr>
            <a:normAutofit fontScale="77500" lnSpcReduction="20000"/>
          </a:bodyPr>
          <a:lstStyle/>
          <a:p>
            <a:pPr marL="471582" lvl="1" indent="-342900" defTabSz="910426">
              <a:lnSpc>
                <a:spcPts val="2400"/>
              </a:lnSpc>
              <a:spcBef>
                <a:spcPts val="600"/>
              </a:spcBef>
              <a:spcAft>
                <a:spcPts val="600"/>
              </a:spcAft>
              <a:buClr>
                <a:srgbClr val="FF0000"/>
              </a:buClr>
              <a:buFont typeface="Wingdings" panose="05000000000000000000" pitchFamily="2" charset="2"/>
              <a:buChar char="§"/>
              <a:tabLst>
                <a:tab pos="5167313" algn="l"/>
              </a:tabLst>
              <a:defRPr/>
            </a:pPr>
            <a:r>
              <a:rPr lang="fr-FR" sz="2200" b="1" dirty="0">
                <a:solidFill>
                  <a:srgbClr val="000000"/>
                </a:solidFill>
                <a:latin typeface="Arial"/>
              </a:rPr>
              <a:t>La Suisse doit produire de l'électricité selon les intérêts/prescriptions de l'UE</a:t>
            </a:r>
          </a:p>
          <a:p>
            <a:pPr marL="471582" lvl="1" indent="-342900" defTabSz="910426">
              <a:lnSpc>
                <a:spcPts val="2400"/>
              </a:lnSpc>
              <a:spcBef>
                <a:spcPts val="600"/>
              </a:spcBef>
              <a:spcAft>
                <a:spcPts val="600"/>
              </a:spcAft>
              <a:buClr>
                <a:srgbClr val="FF0000"/>
              </a:buClr>
              <a:buFont typeface="Wingdings" panose="05000000000000000000" pitchFamily="2" charset="2"/>
              <a:buChar char="§"/>
              <a:tabLst>
                <a:tab pos="5167313" algn="l"/>
              </a:tabLst>
              <a:defRPr/>
            </a:pPr>
            <a:r>
              <a:rPr lang="fr-FR" sz="2200" b="1" dirty="0">
                <a:solidFill>
                  <a:srgbClr val="000000"/>
                </a:solidFill>
                <a:latin typeface="Arial"/>
              </a:rPr>
              <a:t>La libéralisation du marché de l'électricité présente plus d'inconvénients :</a:t>
            </a:r>
          </a:p>
          <a:p>
            <a:pPr marL="471582" lvl="1" indent="-342900" defTabSz="910426">
              <a:lnSpc>
                <a:spcPts val="2400"/>
              </a:lnSpc>
              <a:spcBef>
                <a:spcPts val="0"/>
              </a:spcBef>
              <a:spcAft>
                <a:spcPts val="600"/>
              </a:spcAft>
              <a:buClr>
                <a:srgbClr val="FF0000"/>
              </a:buClr>
              <a:buFontTx/>
              <a:buChar char="-"/>
              <a:tabLst>
                <a:tab pos="5167313" algn="l"/>
              </a:tabLst>
              <a:defRPr/>
            </a:pPr>
            <a:r>
              <a:rPr lang="fr-FR" sz="2600" dirty="0">
                <a:solidFill>
                  <a:srgbClr val="000000"/>
                </a:solidFill>
                <a:latin typeface="Arial"/>
              </a:rPr>
              <a:t>Les prix de l'électricité risquent d'être plus élevés et extrêmement fluctuants</a:t>
            </a:r>
          </a:p>
          <a:p>
            <a:pPr marL="471582" lvl="1" indent="-342900" defTabSz="910426">
              <a:lnSpc>
                <a:spcPts val="2400"/>
              </a:lnSpc>
              <a:spcBef>
                <a:spcPts val="0"/>
              </a:spcBef>
              <a:spcAft>
                <a:spcPts val="600"/>
              </a:spcAft>
              <a:buClr>
                <a:srgbClr val="FF0000"/>
              </a:buClr>
              <a:buFontTx/>
              <a:buChar char="-"/>
              <a:tabLst>
                <a:tab pos="5167313" algn="l"/>
              </a:tabLst>
              <a:defRPr/>
            </a:pPr>
            <a:r>
              <a:rPr lang="fr-FR" sz="2600" dirty="0">
                <a:solidFill>
                  <a:srgbClr val="000000"/>
                </a:solidFill>
                <a:latin typeface="Arial"/>
              </a:rPr>
              <a:t>Les intérêts de l'UE (marché intérieur) priment sur les intérêts de la Suisse : L’UE accède à nos réserves hydroélectriques !</a:t>
            </a:r>
          </a:p>
          <a:p>
            <a:pPr marL="471582" lvl="1" indent="-342900" defTabSz="910426">
              <a:lnSpc>
                <a:spcPts val="2400"/>
              </a:lnSpc>
              <a:spcBef>
                <a:spcPts val="0"/>
              </a:spcBef>
              <a:spcAft>
                <a:spcPts val="600"/>
              </a:spcAft>
              <a:buClr>
                <a:srgbClr val="FF0000"/>
              </a:buClr>
              <a:buFontTx/>
              <a:buChar char="-"/>
              <a:tabLst>
                <a:tab pos="5167313" algn="l"/>
              </a:tabLst>
              <a:defRPr/>
            </a:pPr>
            <a:r>
              <a:rPr lang="fr-FR" sz="2600" dirty="0">
                <a:solidFill>
                  <a:srgbClr val="000000"/>
                </a:solidFill>
                <a:latin typeface="Arial"/>
              </a:rPr>
              <a:t>Les grands groupes internationaux reprennent et évincent nos centrales électriques communales et cantonales </a:t>
            </a:r>
          </a:p>
          <a:p>
            <a:pPr marL="471582" lvl="1" indent="-342900" defTabSz="910426">
              <a:lnSpc>
                <a:spcPts val="2400"/>
              </a:lnSpc>
              <a:spcBef>
                <a:spcPts val="0"/>
              </a:spcBef>
              <a:spcAft>
                <a:spcPts val="600"/>
              </a:spcAft>
              <a:buClr>
                <a:srgbClr val="FF0000"/>
              </a:buClr>
              <a:buFontTx/>
              <a:buChar char="-"/>
              <a:tabLst>
                <a:tab pos="5167313" algn="l"/>
              </a:tabLst>
              <a:defRPr/>
            </a:pPr>
            <a:r>
              <a:rPr lang="fr-FR" sz="2600" dirty="0">
                <a:solidFill>
                  <a:srgbClr val="000000"/>
                </a:solidFill>
                <a:latin typeface="Arial"/>
              </a:rPr>
              <a:t>Exceptions (réserve, etc.) uniquement autorisées pour 6 ans</a:t>
            </a:r>
          </a:p>
          <a:p>
            <a:pPr marL="471582" lvl="1" indent="-342900" defTabSz="910426">
              <a:lnSpc>
                <a:spcPts val="2400"/>
              </a:lnSpc>
              <a:spcBef>
                <a:spcPts val="0"/>
              </a:spcBef>
              <a:spcAft>
                <a:spcPts val="600"/>
              </a:spcAft>
              <a:buClr>
                <a:srgbClr val="FF0000"/>
              </a:buClr>
              <a:buFontTx/>
              <a:buChar char="-"/>
              <a:tabLst>
                <a:tab pos="5167313" algn="l"/>
              </a:tabLst>
              <a:defRPr/>
            </a:pPr>
            <a:r>
              <a:rPr lang="fr-FR" sz="2600" dirty="0">
                <a:solidFill>
                  <a:srgbClr val="000000"/>
                </a:solidFill>
                <a:latin typeface="Arial"/>
              </a:rPr>
              <a:t>Les centrales de réserve ont besoin d'une autorisation d'exploitation de l'UE à partir de 6 ans</a:t>
            </a:r>
          </a:p>
          <a:p>
            <a:pPr marL="471582" lvl="1" indent="-342900" defTabSz="910426">
              <a:lnSpc>
                <a:spcPts val="2400"/>
              </a:lnSpc>
              <a:spcBef>
                <a:spcPts val="0"/>
              </a:spcBef>
              <a:spcAft>
                <a:spcPts val="600"/>
              </a:spcAft>
              <a:buClr>
                <a:srgbClr val="FF0000"/>
              </a:buClr>
              <a:buFontTx/>
              <a:buChar char="-"/>
              <a:tabLst>
                <a:tab pos="5167313" algn="l"/>
              </a:tabLst>
              <a:defRPr/>
            </a:pPr>
            <a:r>
              <a:rPr lang="fr-FR" sz="2600" dirty="0">
                <a:solidFill>
                  <a:srgbClr val="000000"/>
                </a:solidFill>
                <a:latin typeface="Arial"/>
              </a:rPr>
              <a:t>250'000 propriétaires perdent l'indemnisation pour l'électricité solaire</a:t>
            </a:r>
            <a:endParaRPr lang="de-CH" sz="2600" b="1" dirty="0">
              <a:solidFill>
                <a:srgbClr val="000000"/>
              </a:solidFill>
              <a:latin typeface="Arial"/>
            </a:endParaRPr>
          </a:p>
        </p:txBody>
      </p:sp>
      <p:sp>
        <p:nvSpPr>
          <p:cNvPr id="4" name="Foliennummernplatzhalter 3">
            <a:extLst>
              <a:ext uri="{FF2B5EF4-FFF2-40B4-BE49-F238E27FC236}">
                <a16:creationId xmlns:a16="http://schemas.microsoft.com/office/drawing/2014/main" id="{D226037C-02DC-FBA1-E410-4586B42769F9}"/>
              </a:ext>
            </a:extLst>
          </p:cNvPr>
          <p:cNvSpPr>
            <a:spLocks noGrp="1"/>
          </p:cNvSpPr>
          <p:nvPr>
            <p:ph type="sldNum" sz="quarter" idx="12"/>
          </p:nvPr>
        </p:nvSpPr>
        <p:spPr/>
        <p:txBody>
          <a:bodyPr/>
          <a:lstStyle/>
          <a:p>
            <a:fld id="{1B101894-CD26-4755-B2AE-6750C1357069}" type="slidenum">
              <a:rPr lang="de-CH" noProof="0" smtClean="0"/>
              <a:t>18</a:t>
            </a:fld>
            <a:endParaRPr lang="de-CH" noProof="0" dirty="0"/>
          </a:p>
        </p:txBody>
      </p:sp>
      <p:sp>
        <p:nvSpPr>
          <p:cNvPr id="8" name="Titel 1">
            <a:extLst>
              <a:ext uri="{FF2B5EF4-FFF2-40B4-BE49-F238E27FC236}">
                <a16:creationId xmlns:a16="http://schemas.microsoft.com/office/drawing/2014/main" id="{D99E96FE-48FD-FB2C-9711-8D4DF4D1C0FA}"/>
              </a:ext>
            </a:extLst>
          </p:cNvPr>
          <p:cNvSpPr txBox="1">
            <a:spLocks/>
          </p:cNvSpPr>
          <p:nvPr/>
        </p:nvSpPr>
        <p:spPr>
          <a:xfrm>
            <a:off x="234870" y="375081"/>
            <a:ext cx="9334800" cy="7164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endParaRPr lang="de-CH" dirty="0">
              <a:latin typeface="Arial" pitchFamily="34" charset="0"/>
              <a:cs typeface="Arial" pitchFamily="34" charset="0"/>
            </a:endParaRPr>
          </a:p>
          <a:p>
            <a:r>
              <a:rPr lang="de-CH" dirty="0">
                <a:latin typeface="Arial" panose="020B0604020202020204" pitchFamily="34" charset="0"/>
                <a:ea typeface="Calibri" panose="020F0502020204030204" pitchFamily="34" charset="0"/>
              </a:rPr>
              <a:t>Accord </a:t>
            </a:r>
            <a:r>
              <a:rPr lang="de-CH" dirty="0" err="1">
                <a:latin typeface="Arial" panose="020B0604020202020204" pitchFamily="34" charset="0"/>
                <a:ea typeface="Calibri" panose="020F0502020204030204" pitchFamily="34" charset="0"/>
              </a:rPr>
              <a:t>sur</a:t>
            </a:r>
            <a:r>
              <a:rPr lang="de-CH" dirty="0">
                <a:latin typeface="Arial" panose="020B0604020202020204" pitchFamily="34" charset="0"/>
                <a:ea typeface="Calibri" panose="020F0502020204030204" pitchFamily="34" charset="0"/>
              </a:rPr>
              <a:t> </a:t>
            </a:r>
            <a:r>
              <a:rPr lang="de-CH" dirty="0" err="1">
                <a:latin typeface="Arial" panose="020B0604020202020204" pitchFamily="34" charset="0"/>
                <a:ea typeface="Calibri" panose="020F0502020204030204" pitchFamily="34" charset="0"/>
              </a:rPr>
              <a:t>l'électricité</a:t>
            </a:r>
            <a:endParaRPr lang="de-CH" dirty="0">
              <a:latin typeface="+mn-lt"/>
            </a:endParaRPr>
          </a:p>
        </p:txBody>
      </p:sp>
      <p:pic>
        <p:nvPicPr>
          <p:cNvPr id="5" name="Inhaltsplatzhalter 4">
            <a:extLst>
              <a:ext uri="{FF2B5EF4-FFF2-40B4-BE49-F238E27FC236}">
                <a16:creationId xmlns:a16="http://schemas.microsoft.com/office/drawing/2014/main" id="{4AB9EDFD-C3CA-17D3-FEEA-3FFE6B9F78B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000"/>
          <a:stretch/>
        </p:blipFill>
        <p:spPr>
          <a:xfrm>
            <a:off x="7533306" y="3616657"/>
            <a:ext cx="2372694" cy="1632487"/>
          </a:xfrm>
          <a:prstGeom prst="rect">
            <a:avLst/>
          </a:prstGeom>
        </p:spPr>
      </p:pic>
    </p:spTree>
    <p:extLst>
      <p:ext uri="{BB962C8B-B14F-4D97-AF65-F5344CB8AC3E}">
        <p14:creationId xmlns:p14="http://schemas.microsoft.com/office/powerpoint/2010/main" val="3195485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0A1FE-6269-A500-F82E-5EF775E1BE7F}"/>
              </a:ext>
            </a:extLst>
          </p:cNvPr>
          <p:cNvSpPr>
            <a:spLocks noGrp="1"/>
          </p:cNvSpPr>
          <p:nvPr>
            <p:ph type="title"/>
          </p:nvPr>
        </p:nvSpPr>
        <p:spPr/>
        <p:txBody>
          <a:bodyPr/>
          <a:lstStyle/>
          <a:p>
            <a:r>
              <a:rPr lang="fr-FR" dirty="0">
                <a:latin typeface="+mn-lt"/>
              </a:rPr>
              <a:t>Le Conseil fédéral est favorable au traité d’adhésion </a:t>
            </a:r>
            <a:br>
              <a:rPr lang="fr-FR" dirty="0">
                <a:latin typeface="+mn-lt"/>
              </a:rPr>
            </a:br>
            <a:r>
              <a:rPr lang="fr-FR" dirty="0">
                <a:latin typeface="+mn-lt"/>
              </a:rPr>
              <a:t>à l’UE. </a:t>
            </a:r>
            <a:r>
              <a:rPr lang="fr-FR" dirty="0" err="1">
                <a:latin typeface="+mn-lt"/>
              </a:rPr>
              <a:t>Sait-il</a:t>
            </a:r>
            <a:r>
              <a:rPr lang="fr-FR" dirty="0">
                <a:latin typeface="+mn-lt"/>
              </a:rPr>
              <a:t> de quoi il s'agit ?</a:t>
            </a:r>
            <a:endParaRPr lang="de-CH" noProof="0" dirty="0">
              <a:latin typeface="+mn-lt"/>
            </a:endParaRPr>
          </a:p>
        </p:txBody>
      </p:sp>
      <p:sp>
        <p:nvSpPr>
          <p:cNvPr id="3" name="Inhaltsplatzhalter 2">
            <a:extLst>
              <a:ext uri="{FF2B5EF4-FFF2-40B4-BE49-F238E27FC236}">
                <a16:creationId xmlns:a16="http://schemas.microsoft.com/office/drawing/2014/main" id="{C57580D0-0ACF-B0A3-6068-FBEFF4DCB4BC}"/>
              </a:ext>
            </a:extLst>
          </p:cNvPr>
          <p:cNvSpPr>
            <a:spLocks noGrp="1"/>
          </p:cNvSpPr>
          <p:nvPr>
            <p:ph idx="1"/>
          </p:nvPr>
        </p:nvSpPr>
        <p:spPr>
          <a:xfrm>
            <a:off x="288000" y="1203158"/>
            <a:ext cx="9010801" cy="4978042"/>
          </a:xfrm>
        </p:spPr>
        <p:txBody>
          <a:bodyPr/>
          <a:lstStyle/>
          <a:p>
            <a:pPr marL="0" indent="0">
              <a:buNone/>
            </a:pPr>
            <a:endParaRPr lang="de-CH" sz="1800" b="1" noProof="0" dirty="0">
              <a:latin typeface="+mn-lt"/>
            </a:endParaRPr>
          </a:p>
          <a:p>
            <a:pPr marL="0" indent="0" algn="just">
              <a:buNone/>
            </a:pPr>
            <a:endParaRPr lang="de-CH" sz="1800" noProof="0" dirty="0">
              <a:effectLst/>
              <a:latin typeface="Arial" panose="020B0604020202020204" pitchFamily="34" charset="0"/>
              <a:ea typeface="Calibri" panose="020F0502020204030204" pitchFamily="34" charset="0"/>
            </a:endParaRPr>
          </a:p>
          <a:p>
            <a:pPr marL="0" indent="0" algn="just">
              <a:buNone/>
            </a:pPr>
            <a:endParaRPr lang="de-CH" sz="1800" noProof="0" dirty="0">
              <a:effectLst/>
              <a:latin typeface="Calibri" panose="020F0502020204030204" pitchFamily="34" charset="0"/>
              <a:ea typeface="Calibri" panose="020F0502020204030204" pitchFamily="34" charset="0"/>
            </a:endParaRPr>
          </a:p>
          <a:p>
            <a:pPr marL="0" indent="0">
              <a:buNone/>
            </a:pPr>
            <a:endParaRPr lang="de-CH" noProof="0" dirty="0"/>
          </a:p>
          <a:p>
            <a:pPr marL="0" indent="0">
              <a:buNone/>
            </a:pPr>
            <a:endParaRPr lang="de-CH" noProof="0" dirty="0"/>
          </a:p>
        </p:txBody>
      </p:sp>
      <p:sp>
        <p:nvSpPr>
          <p:cNvPr id="4" name="Foliennummernplatzhalter 3">
            <a:extLst>
              <a:ext uri="{FF2B5EF4-FFF2-40B4-BE49-F238E27FC236}">
                <a16:creationId xmlns:a16="http://schemas.microsoft.com/office/drawing/2014/main" id="{18BE5035-24E0-2ACB-3072-4E73301FE39E}"/>
              </a:ext>
            </a:extLst>
          </p:cNvPr>
          <p:cNvSpPr>
            <a:spLocks noGrp="1"/>
          </p:cNvSpPr>
          <p:nvPr>
            <p:ph type="sldNum" sz="quarter" idx="12"/>
          </p:nvPr>
        </p:nvSpPr>
        <p:spPr/>
        <p:txBody>
          <a:bodyPr/>
          <a:lstStyle/>
          <a:p>
            <a:fld id="{1B101894-CD26-4755-B2AE-6750C1357069}" type="slidenum">
              <a:rPr lang="de-CH" noProof="0" smtClean="0"/>
              <a:t>1</a:t>
            </a:fld>
            <a:endParaRPr lang="de-CH" noProof="0" dirty="0"/>
          </a:p>
        </p:txBody>
      </p:sp>
      <p:pic>
        <p:nvPicPr>
          <p:cNvPr id="5" name="Grafik 4">
            <a:extLst>
              <a:ext uri="{FF2B5EF4-FFF2-40B4-BE49-F238E27FC236}">
                <a16:creationId xmlns:a16="http://schemas.microsoft.com/office/drawing/2014/main" id="{D58E7097-716C-646C-30D3-B84FCB449723}"/>
              </a:ext>
            </a:extLst>
          </p:cNvPr>
          <p:cNvPicPr>
            <a:picLocks noChangeAspect="1"/>
          </p:cNvPicPr>
          <p:nvPr/>
        </p:nvPicPr>
        <p:blipFill>
          <a:blip r:embed="rId3"/>
          <a:stretch>
            <a:fillRect/>
          </a:stretch>
        </p:blipFill>
        <p:spPr>
          <a:xfrm>
            <a:off x="2231858" y="1456491"/>
            <a:ext cx="6224570" cy="4525430"/>
          </a:xfrm>
          <a:prstGeom prst="rect">
            <a:avLst/>
          </a:prstGeom>
        </p:spPr>
      </p:pic>
    </p:spTree>
    <p:extLst>
      <p:ext uri="{BB962C8B-B14F-4D97-AF65-F5344CB8AC3E}">
        <p14:creationId xmlns:p14="http://schemas.microsoft.com/office/powerpoint/2010/main" val="663123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0589C-CE46-AC47-072A-11E64EFCEE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8952CDA-822D-2F67-3289-11F41105AC79}"/>
              </a:ext>
            </a:extLst>
          </p:cNvPr>
          <p:cNvSpPr>
            <a:spLocks noGrp="1"/>
          </p:cNvSpPr>
          <p:nvPr>
            <p:ph type="title"/>
          </p:nvPr>
        </p:nvSpPr>
        <p:spPr>
          <a:xfrm>
            <a:off x="277200" y="353820"/>
            <a:ext cx="9334800" cy="956580"/>
          </a:xfrm>
        </p:spPr>
        <p:txBody>
          <a:bodyPr anchor="t">
            <a:normAutofit fontScale="90000"/>
          </a:bodyPr>
          <a:lstStyle/>
          <a:p>
            <a:pPr>
              <a:lnSpc>
                <a:spcPct val="90000"/>
              </a:lnSpc>
            </a:pPr>
            <a:r>
              <a:rPr lang="de-CH" dirty="0" err="1">
                <a:solidFill>
                  <a:srgbClr val="FF0000"/>
                </a:solidFill>
                <a:latin typeface="+mn-lt"/>
              </a:rPr>
              <a:t>L'exemple</a:t>
            </a:r>
            <a:r>
              <a:rPr lang="de-CH" dirty="0">
                <a:solidFill>
                  <a:srgbClr val="FF0000"/>
                </a:solidFill>
                <a:latin typeface="+mn-lt"/>
              </a:rPr>
              <a:t> </a:t>
            </a:r>
            <a:r>
              <a:rPr lang="de-CH" dirty="0" err="1">
                <a:solidFill>
                  <a:srgbClr val="FF0000"/>
                </a:solidFill>
                <a:latin typeface="+mn-lt"/>
              </a:rPr>
              <a:t>concret</a:t>
            </a:r>
            <a:r>
              <a:rPr lang="de-CH" dirty="0">
                <a:solidFill>
                  <a:srgbClr val="FF0000"/>
                </a:solidFill>
                <a:latin typeface="+mn-lt"/>
              </a:rPr>
              <a:t> : </a:t>
            </a:r>
            <a:r>
              <a:rPr lang="de-CH" dirty="0" err="1">
                <a:solidFill>
                  <a:srgbClr val="FF0000"/>
                </a:solidFill>
                <a:latin typeface="+mn-lt"/>
              </a:rPr>
              <a:t>l'électricité</a:t>
            </a:r>
            <a:br>
              <a:rPr lang="de-CH" dirty="0">
                <a:latin typeface="+mn-lt"/>
              </a:rPr>
            </a:br>
            <a:r>
              <a:rPr lang="fr-FR" dirty="0">
                <a:latin typeface="+mn-lt"/>
              </a:rPr>
              <a:t>Des prix de l'électricité plus élevés, moins de sécurité d'approvisionnement</a:t>
            </a:r>
            <a:endParaRPr lang="de-CH" dirty="0">
              <a:latin typeface="+mn-lt"/>
            </a:endParaRPr>
          </a:p>
        </p:txBody>
      </p:sp>
      <p:sp>
        <p:nvSpPr>
          <p:cNvPr id="3" name="Inhaltsplatzhalter 2">
            <a:extLst>
              <a:ext uri="{FF2B5EF4-FFF2-40B4-BE49-F238E27FC236}">
                <a16:creationId xmlns:a16="http://schemas.microsoft.com/office/drawing/2014/main" id="{A6B425FA-2DA8-BCF4-AAEE-4A3C9DDCE012}"/>
              </a:ext>
            </a:extLst>
          </p:cNvPr>
          <p:cNvSpPr>
            <a:spLocks noGrp="1"/>
          </p:cNvSpPr>
          <p:nvPr>
            <p:ph sz="half" idx="1"/>
          </p:nvPr>
        </p:nvSpPr>
        <p:spPr>
          <a:xfrm>
            <a:off x="296826" y="1579989"/>
            <a:ext cx="4879607" cy="4924191"/>
          </a:xfrm>
        </p:spPr>
        <p:txBody>
          <a:bodyPr>
            <a:normAutofit lnSpcReduction="10000"/>
          </a:bodyPr>
          <a:lstStyle/>
          <a:p>
            <a:pPr marL="0" indent="0">
              <a:lnSpc>
                <a:spcPct val="90000"/>
              </a:lnSpc>
              <a:spcBef>
                <a:spcPts val="0"/>
              </a:spcBef>
              <a:spcAft>
                <a:spcPts val="1200"/>
              </a:spcAft>
              <a:buNone/>
            </a:pPr>
            <a:r>
              <a:rPr lang="fr-FR" sz="2200" b="1" dirty="0"/>
              <a:t>libéralisation du marché de l'électricité :</a:t>
            </a:r>
          </a:p>
          <a:p>
            <a:pPr marL="0" indent="0">
              <a:lnSpc>
                <a:spcPct val="90000"/>
              </a:lnSpc>
              <a:spcBef>
                <a:spcPts val="0"/>
              </a:spcBef>
              <a:spcAft>
                <a:spcPts val="1200"/>
              </a:spcAft>
              <a:buNone/>
            </a:pPr>
            <a:r>
              <a:rPr lang="fr-FR" sz="2200" dirty="0"/>
              <a:t>-Un approvisionnement en électricité moins sûr en Suisse ! Personne n'est plus responsable de la sécurité de l'approvisionnement !</a:t>
            </a:r>
          </a:p>
          <a:p>
            <a:pPr marL="0" indent="0">
              <a:lnSpc>
                <a:spcPct val="90000"/>
              </a:lnSpc>
              <a:spcBef>
                <a:spcPts val="0"/>
              </a:spcBef>
              <a:spcAft>
                <a:spcPts val="1200"/>
              </a:spcAft>
              <a:buNone/>
            </a:pPr>
            <a:r>
              <a:rPr lang="fr-FR" sz="2200" dirty="0"/>
              <a:t>Aujourd'hui : l'État suisse et les cantons.</a:t>
            </a:r>
          </a:p>
          <a:p>
            <a:pPr marL="0" indent="0">
              <a:lnSpc>
                <a:spcPct val="90000"/>
              </a:lnSpc>
              <a:spcBef>
                <a:spcPts val="0"/>
              </a:spcBef>
              <a:spcAft>
                <a:spcPts val="1200"/>
              </a:spcAft>
              <a:buNone/>
            </a:pPr>
            <a:r>
              <a:rPr lang="fr-FR" sz="2200" dirty="0"/>
              <a:t>Ce sont les consommateurs qui en paient le prix.</a:t>
            </a:r>
          </a:p>
          <a:p>
            <a:pPr marL="0" indent="0">
              <a:lnSpc>
                <a:spcPct val="90000"/>
              </a:lnSpc>
              <a:spcBef>
                <a:spcPts val="0"/>
              </a:spcBef>
              <a:spcAft>
                <a:spcPts val="1200"/>
              </a:spcAft>
              <a:buNone/>
            </a:pPr>
            <a:r>
              <a:rPr lang="fr-FR" sz="2200" dirty="0">
                <a:sym typeface="Wingdings" panose="05000000000000000000" pitchFamily="2" charset="2"/>
              </a:rPr>
              <a:t></a:t>
            </a:r>
            <a:r>
              <a:rPr lang="fr-FR" sz="2200" dirty="0"/>
              <a:t> </a:t>
            </a:r>
            <a:r>
              <a:rPr lang="fr-FR" sz="2200" b="1" dirty="0">
                <a:solidFill>
                  <a:srgbClr val="FF0000"/>
                </a:solidFill>
              </a:rPr>
              <a:t>Plus de réglementation européenne, des coûts d'électricité plus élevés, des taxes de réseau plus élevées, moins de sécurité d'approvisionnement !</a:t>
            </a:r>
          </a:p>
          <a:p>
            <a:pPr marL="0" indent="0">
              <a:lnSpc>
                <a:spcPct val="90000"/>
              </a:lnSpc>
              <a:spcBef>
                <a:spcPts val="0"/>
              </a:spcBef>
              <a:spcAft>
                <a:spcPts val="1200"/>
              </a:spcAft>
              <a:buNone/>
            </a:pPr>
            <a:endParaRPr lang="de-CH" dirty="0"/>
          </a:p>
        </p:txBody>
      </p:sp>
      <p:sp>
        <p:nvSpPr>
          <p:cNvPr id="4" name="Foliennummernplatzhalter 3">
            <a:extLst>
              <a:ext uri="{FF2B5EF4-FFF2-40B4-BE49-F238E27FC236}">
                <a16:creationId xmlns:a16="http://schemas.microsoft.com/office/drawing/2014/main" id="{D12AECAE-5FE2-E7BE-79F4-525C719B0330}"/>
              </a:ext>
            </a:extLst>
          </p:cNvPr>
          <p:cNvSpPr>
            <a:spLocks noGrp="1"/>
          </p:cNvSpPr>
          <p:nvPr>
            <p:ph type="sldNum" sz="quarter" idx="12"/>
          </p:nvPr>
        </p:nvSpPr>
        <p:spPr>
          <a:xfrm>
            <a:off x="9072000" y="6573600"/>
            <a:ext cx="540001" cy="183600"/>
          </a:xfrm>
        </p:spPr>
        <p:txBody>
          <a:bodyPr wrap="square" anchor="t">
            <a:normAutofit/>
          </a:bodyPr>
          <a:lstStyle/>
          <a:p>
            <a:pPr>
              <a:spcAft>
                <a:spcPts val="600"/>
              </a:spcAft>
            </a:pPr>
            <a:fld id="{1B101894-CD26-4755-B2AE-6750C1357069}" type="slidenum">
              <a:rPr lang="en-US" smtClean="0"/>
              <a:pPr>
                <a:spcAft>
                  <a:spcPts val="600"/>
                </a:spcAft>
              </a:pPr>
              <a:t>19</a:t>
            </a:fld>
            <a:endParaRPr lang="en-US"/>
          </a:p>
        </p:txBody>
      </p:sp>
      <p:sp>
        <p:nvSpPr>
          <p:cNvPr id="5" name="Textfeld 4">
            <a:extLst>
              <a:ext uri="{FF2B5EF4-FFF2-40B4-BE49-F238E27FC236}">
                <a16:creationId xmlns:a16="http://schemas.microsoft.com/office/drawing/2014/main" id="{78B792DC-4C32-F0ED-6E0A-683E5F0A1D97}"/>
              </a:ext>
            </a:extLst>
          </p:cNvPr>
          <p:cNvSpPr txBox="1"/>
          <p:nvPr/>
        </p:nvSpPr>
        <p:spPr>
          <a:xfrm>
            <a:off x="6469726" y="2461870"/>
            <a:ext cx="2975675" cy="833178"/>
          </a:xfrm>
          <a:prstGeom prst="rect">
            <a:avLst/>
          </a:prstGeom>
          <a:noFill/>
        </p:spPr>
        <p:txBody>
          <a:bodyPr wrap="square" lIns="90000" tIns="46800" rIns="90000" bIns="46800" rtlCol="0">
            <a:spAutoFit/>
          </a:bodyPr>
          <a:lstStyle/>
          <a:p>
            <a:r>
              <a:rPr lang="fr-FR" sz="1200" dirty="0">
                <a:latin typeface="Arial" pitchFamily="34" charset="0"/>
                <a:cs typeface="Arial" pitchFamily="34" charset="0"/>
              </a:rPr>
              <a:t>Approvisionnement électrique incertain dans l'UE : black-out en Espagne à cause du flutter (vent/soleil) le 28.04.2025</a:t>
            </a:r>
          </a:p>
        </p:txBody>
      </p:sp>
      <p:pic>
        <p:nvPicPr>
          <p:cNvPr id="6" name="Grafik 5">
            <a:extLst>
              <a:ext uri="{FF2B5EF4-FFF2-40B4-BE49-F238E27FC236}">
                <a16:creationId xmlns:a16="http://schemas.microsoft.com/office/drawing/2014/main" id="{70018192-9B0E-D8C4-1875-64F2C1E3FA7D}"/>
              </a:ext>
            </a:extLst>
          </p:cNvPr>
          <p:cNvPicPr>
            <a:picLocks noChangeAspect="1"/>
          </p:cNvPicPr>
          <p:nvPr/>
        </p:nvPicPr>
        <p:blipFill>
          <a:blip r:embed="rId3"/>
          <a:stretch>
            <a:fillRect/>
          </a:stretch>
        </p:blipFill>
        <p:spPr>
          <a:xfrm>
            <a:off x="5317703" y="3561301"/>
            <a:ext cx="4412696" cy="2942879"/>
          </a:xfrm>
          <a:prstGeom prst="rect">
            <a:avLst/>
          </a:prstGeom>
        </p:spPr>
      </p:pic>
    </p:spTree>
    <p:extLst>
      <p:ext uri="{BB962C8B-B14F-4D97-AF65-F5344CB8AC3E}">
        <p14:creationId xmlns:p14="http://schemas.microsoft.com/office/powerpoint/2010/main" val="1794501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Inhaltsplatzhalter 5">
            <a:extLst>
              <a:ext uri="{FF2B5EF4-FFF2-40B4-BE49-F238E27FC236}">
                <a16:creationId xmlns:a16="http://schemas.microsoft.com/office/drawing/2014/main" id="{3971C771-5820-9098-9801-9C1CF67F3F7E}"/>
              </a:ext>
            </a:extLst>
          </p:cNvPr>
          <p:cNvSpPr>
            <a:spLocks noGrp="1"/>
          </p:cNvSpPr>
          <p:nvPr>
            <p:ph idx="1"/>
          </p:nvPr>
        </p:nvSpPr>
        <p:spPr>
          <a:xfrm>
            <a:off x="127865" y="1683863"/>
            <a:ext cx="8944135" cy="4976581"/>
          </a:xfrm>
        </p:spPr>
        <p:txBody>
          <a:bodyPr>
            <a:normAutofit fontScale="92500"/>
          </a:bodyPr>
          <a:lstStyle/>
          <a:p>
            <a:pPr marL="471582" lvl="1" indent="-342900"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L'UE veut un « espace commun de sécurité alimentaire » : la réglementation européenne s'applique partout</a:t>
            </a:r>
          </a:p>
          <a:p>
            <a:pPr marL="471582" lvl="1" indent="-342900"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Le droit suisse est abrogé et remplacé par des décrets de l'UE (100 !) sur la liste annexe.</a:t>
            </a:r>
          </a:p>
          <a:p>
            <a:pPr marL="471582" lvl="1" indent="-342900"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Concerne les animaux et les plantes : Culture, élevage, logistique, transformation, emballage, commercialisation, déclaration, taxation de la consommation... !</a:t>
            </a:r>
          </a:p>
          <a:p>
            <a:pPr marL="471582" lvl="1" indent="-342900"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L'UE veut contrôler/réglementer « de la ferme à l'assiette »</a:t>
            </a:r>
          </a:p>
          <a:p>
            <a:pPr marL="471582" lvl="1" indent="-342900"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Efforts de contrôle massifs pour les cantons et les entreprises. Contrôleurs de l'UE dans les exploitations suisses, les étables, les cantines, les magasins, etc.</a:t>
            </a:r>
          </a:p>
          <a:p>
            <a:pPr marL="471582" lvl="1" indent="-342900"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Forte bureaucratie sans tenir compte des particularités suisses.</a:t>
            </a:r>
          </a:p>
          <a:p>
            <a:pPr marL="471582" lvl="1" indent="-342900"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Le droit européen s'applique toujours immédiatement !</a:t>
            </a:r>
          </a:p>
        </p:txBody>
      </p:sp>
      <p:sp>
        <p:nvSpPr>
          <p:cNvPr id="4" name="Foliennummernplatzhalter 3">
            <a:extLst>
              <a:ext uri="{FF2B5EF4-FFF2-40B4-BE49-F238E27FC236}">
                <a16:creationId xmlns:a16="http://schemas.microsoft.com/office/drawing/2014/main" id="{D226037C-02DC-FBA1-E410-4586B42769F9}"/>
              </a:ext>
            </a:extLst>
          </p:cNvPr>
          <p:cNvSpPr>
            <a:spLocks noGrp="1"/>
          </p:cNvSpPr>
          <p:nvPr>
            <p:ph type="sldNum" sz="quarter" idx="12"/>
          </p:nvPr>
        </p:nvSpPr>
        <p:spPr/>
        <p:txBody>
          <a:bodyPr/>
          <a:lstStyle/>
          <a:p>
            <a:fld id="{1B101894-CD26-4755-B2AE-6750C1357069}" type="slidenum">
              <a:rPr lang="de-CH" noProof="0" smtClean="0"/>
              <a:t>20</a:t>
            </a:fld>
            <a:endParaRPr lang="de-CH" noProof="0" dirty="0"/>
          </a:p>
        </p:txBody>
      </p:sp>
      <p:sp>
        <p:nvSpPr>
          <p:cNvPr id="8" name="Titel 1">
            <a:extLst>
              <a:ext uri="{FF2B5EF4-FFF2-40B4-BE49-F238E27FC236}">
                <a16:creationId xmlns:a16="http://schemas.microsoft.com/office/drawing/2014/main" id="{D99E96FE-48FD-FB2C-9711-8D4DF4D1C0FA}"/>
              </a:ext>
            </a:extLst>
          </p:cNvPr>
          <p:cNvSpPr txBox="1">
            <a:spLocks/>
          </p:cNvSpPr>
          <p:nvPr/>
        </p:nvSpPr>
        <p:spPr>
          <a:xfrm>
            <a:off x="234870" y="375081"/>
            <a:ext cx="9577430" cy="7164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endParaRPr lang="de-CH" dirty="0">
              <a:latin typeface="Arial" pitchFamily="34" charset="0"/>
              <a:cs typeface="Arial" pitchFamily="34" charset="0"/>
            </a:endParaRPr>
          </a:p>
          <a:p>
            <a:r>
              <a:rPr lang="de-CH" dirty="0">
                <a:latin typeface="Arial" pitchFamily="34" charset="0"/>
                <a:cs typeface="Arial" pitchFamily="34" charset="0"/>
              </a:rPr>
              <a:t>Alimentation / </a:t>
            </a:r>
            <a:r>
              <a:rPr lang="de-CH" dirty="0" err="1">
                <a:latin typeface="Arial" pitchFamily="34" charset="0"/>
                <a:cs typeface="Arial" pitchFamily="34" charset="0"/>
              </a:rPr>
              <a:t>Agriculture</a:t>
            </a:r>
            <a:endParaRPr lang="de-CH" dirty="0">
              <a:latin typeface="Arial" pitchFamily="34" charset="0"/>
              <a:cs typeface="Arial" pitchFamily="34" charset="0"/>
            </a:endParaRPr>
          </a:p>
        </p:txBody>
      </p:sp>
    </p:spTree>
    <p:extLst>
      <p:ext uri="{BB962C8B-B14F-4D97-AF65-F5344CB8AC3E}">
        <p14:creationId xmlns:p14="http://schemas.microsoft.com/office/powerpoint/2010/main" val="2048962642"/>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B0FA2-BF1F-9CE8-B81E-0EB7B23E7C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E639B-26BB-F537-1033-BE5D9D8CBE33}"/>
              </a:ext>
            </a:extLst>
          </p:cNvPr>
          <p:cNvSpPr>
            <a:spLocks noGrp="1"/>
          </p:cNvSpPr>
          <p:nvPr>
            <p:ph type="title"/>
          </p:nvPr>
        </p:nvSpPr>
        <p:spPr/>
        <p:txBody>
          <a:bodyPr>
            <a:normAutofit/>
          </a:bodyPr>
          <a:lstStyle/>
          <a:p>
            <a:r>
              <a:rPr lang="de-CH" dirty="0" err="1">
                <a:latin typeface="+mn-lt"/>
              </a:rPr>
              <a:t>Agriculture</a:t>
            </a:r>
            <a:r>
              <a:rPr lang="de-CH" dirty="0">
                <a:latin typeface="+mn-lt"/>
              </a:rPr>
              <a:t> : </a:t>
            </a:r>
            <a:r>
              <a:rPr lang="de-CH" dirty="0" err="1">
                <a:latin typeface="+mn-lt"/>
              </a:rPr>
              <a:t>qu'est-ce</a:t>
            </a:r>
            <a:r>
              <a:rPr lang="de-CH" dirty="0">
                <a:latin typeface="+mn-lt"/>
              </a:rPr>
              <a:t> </a:t>
            </a:r>
            <a:r>
              <a:rPr lang="de-CH" dirty="0" err="1">
                <a:latin typeface="+mn-lt"/>
              </a:rPr>
              <a:t>qui</a:t>
            </a:r>
            <a:r>
              <a:rPr lang="de-CH" dirty="0">
                <a:latin typeface="+mn-lt"/>
              </a:rPr>
              <a:t> </a:t>
            </a:r>
            <a:r>
              <a:rPr lang="de-CH" dirty="0" err="1">
                <a:latin typeface="+mn-lt"/>
              </a:rPr>
              <a:t>change</a:t>
            </a:r>
            <a:r>
              <a:rPr lang="de-CH" dirty="0">
                <a:latin typeface="+mn-lt"/>
              </a:rPr>
              <a:t> ?</a:t>
            </a:r>
            <a:endParaRPr b="1" dirty="0">
              <a:latin typeface="+mn-lt"/>
            </a:endParaRPr>
          </a:p>
        </p:txBody>
      </p:sp>
      <p:sp>
        <p:nvSpPr>
          <p:cNvPr id="3" name="Content Placeholder 2">
            <a:extLst>
              <a:ext uri="{FF2B5EF4-FFF2-40B4-BE49-F238E27FC236}">
                <a16:creationId xmlns:a16="http://schemas.microsoft.com/office/drawing/2014/main" id="{52B7F713-F53E-09D3-6B66-6916EFFB388B}"/>
              </a:ext>
            </a:extLst>
          </p:cNvPr>
          <p:cNvSpPr>
            <a:spLocks noGrp="1"/>
          </p:cNvSpPr>
          <p:nvPr>
            <p:ph idx="1"/>
          </p:nvPr>
        </p:nvSpPr>
        <p:spPr>
          <a:xfrm>
            <a:off x="495300" y="1419367"/>
            <a:ext cx="9059405" cy="4945574"/>
          </a:xfrm>
        </p:spPr>
        <p:txBody>
          <a:bodyPr>
            <a:noAutofit/>
          </a:bodyPr>
          <a:lstStyle/>
          <a:p>
            <a:pPr marL="471582" lvl="1" indent="-342900" defTabSz="910426">
              <a:lnSpc>
                <a:spcPts val="2400"/>
              </a:lnSpc>
              <a:spcBef>
                <a:spcPts val="0"/>
              </a:spcBef>
              <a:spcAft>
                <a:spcPts val="600"/>
              </a:spcAft>
              <a:buClr>
                <a:srgbClr val="FF0000"/>
              </a:buClr>
              <a:buFont typeface="Wingdings" panose="05000000000000000000" pitchFamily="2" charset="2"/>
              <a:buChar char="§"/>
              <a:tabLst>
                <a:tab pos="5167313" algn="l"/>
              </a:tabLst>
              <a:defRPr/>
            </a:pPr>
            <a:r>
              <a:rPr lang="fr-FR" sz="1800" b="1" dirty="0">
                <a:solidFill>
                  <a:srgbClr val="000000"/>
                </a:solidFill>
                <a:latin typeface="Arial"/>
              </a:rPr>
              <a:t>Le Conseil fédéral ne promet pas une reprise dynamique du droit européen </a:t>
            </a:r>
            <a:r>
              <a:rPr lang="de-CH" sz="1800" b="1" noProof="0" dirty="0">
                <a:solidFill>
                  <a:srgbClr val="000000"/>
                </a:solidFill>
                <a:latin typeface="Arial"/>
              </a:rPr>
              <a:t>: </a:t>
            </a:r>
            <a:r>
              <a:rPr lang="fr-FR" sz="1800" dirty="0">
                <a:solidFill>
                  <a:srgbClr val="000000"/>
                </a:solidFill>
                <a:latin typeface="Arial"/>
              </a:rPr>
              <a:t>Ce n'est pas vrai </a:t>
            </a:r>
            <a:r>
              <a:rPr lang="fr-FR" sz="1800" dirty="0">
                <a:solidFill>
                  <a:srgbClr val="000000"/>
                </a:solidFill>
                <a:latin typeface="Arial"/>
                <a:sym typeface="Wingdings" panose="05000000000000000000" pitchFamily="2" charset="2"/>
              </a:rPr>
              <a:t></a:t>
            </a:r>
            <a:r>
              <a:rPr lang="fr-FR" sz="1800" dirty="0">
                <a:solidFill>
                  <a:srgbClr val="000000"/>
                </a:solidFill>
                <a:latin typeface="Arial"/>
              </a:rPr>
              <a:t> De nombreuses parties passent de l'accord agricole à l'accord alimentaire = transfert dynamique de droit. Tout est réglementé, « de la ferme à l’assiette »</a:t>
            </a:r>
          </a:p>
          <a:p>
            <a:pPr marL="471582" lvl="1" indent="-342900" defTabSz="910426">
              <a:lnSpc>
                <a:spcPts val="2400"/>
              </a:lnSpc>
              <a:spcBef>
                <a:spcPts val="0"/>
              </a:spcBef>
              <a:spcAft>
                <a:spcPts val="600"/>
              </a:spcAft>
              <a:buClr>
                <a:srgbClr val="FF0000"/>
              </a:buClr>
              <a:buFont typeface="Wingdings" panose="05000000000000000000" pitchFamily="2" charset="2"/>
              <a:buChar char="§"/>
              <a:tabLst>
                <a:tab pos="5167313" algn="l"/>
              </a:tabLst>
              <a:defRPr/>
            </a:pPr>
            <a:r>
              <a:rPr lang="fr-FR" sz="1800" b="1" dirty="0">
                <a:solidFill>
                  <a:srgbClr val="000000"/>
                </a:solidFill>
                <a:latin typeface="Arial"/>
              </a:rPr>
              <a:t>Mesures compensatoires (sanctions) également possibles </a:t>
            </a:r>
            <a:r>
              <a:rPr lang="de-CH" sz="1800" b="1" noProof="0" dirty="0">
                <a:solidFill>
                  <a:srgbClr val="000000"/>
                </a:solidFill>
                <a:latin typeface="Arial"/>
                <a:sym typeface="Wingdings" panose="05000000000000000000" pitchFamily="2" charset="2"/>
              </a:rPr>
              <a:t> </a:t>
            </a:r>
            <a:r>
              <a:rPr lang="fr-FR" sz="1800" dirty="0">
                <a:solidFill>
                  <a:srgbClr val="000000"/>
                </a:solidFill>
                <a:latin typeface="Arial"/>
                <a:sym typeface="Wingdings" panose="05000000000000000000" pitchFamily="2" charset="2"/>
              </a:rPr>
              <a:t>Une infraction concernant les denrées alimentaires peut entraîner une sanction pour l'agriculture</a:t>
            </a:r>
            <a:endParaRPr lang="de-CH" sz="1800" noProof="0" dirty="0">
              <a:solidFill>
                <a:srgbClr val="000000"/>
              </a:solidFill>
              <a:latin typeface="Arial"/>
              <a:sym typeface="Wingdings" panose="05000000000000000000" pitchFamily="2" charset="2"/>
            </a:endParaRPr>
          </a:p>
          <a:p>
            <a:pPr marL="471582" lvl="1" indent="-342900" defTabSz="910426">
              <a:lnSpc>
                <a:spcPts val="2400"/>
              </a:lnSpc>
              <a:spcBef>
                <a:spcPts val="0"/>
              </a:spcBef>
              <a:spcAft>
                <a:spcPts val="600"/>
              </a:spcAft>
              <a:buClr>
                <a:srgbClr val="FF0000"/>
              </a:buClr>
              <a:buFont typeface="Wingdings" panose="05000000000000000000" pitchFamily="2" charset="2"/>
              <a:buChar char="§"/>
              <a:tabLst>
                <a:tab pos="5167313" algn="l"/>
              </a:tabLst>
              <a:defRPr/>
            </a:pPr>
            <a:r>
              <a:rPr lang="fr-FR" sz="1800" b="1" dirty="0">
                <a:solidFill>
                  <a:srgbClr val="000000"/>
                </a:solidFill>
                <a:latin typeface="Arial"/>
              </a:rPr>
              <a:t>Risque pour la production de vin, de spiritueux, de produits biologiques et de fruits/légumes en raison des prescriptions de l'UE avec de nouvelles déclarations </a:t>
            </a:r>
          </a:p>
          <a:p>
            <a:pPr marL="471582" lvl="1" indent="-342900" defTabSz="910426">
              <a:lnSpc>
                <a:spcPts val="2400"/>
              </a:lnSpc>
              <a:spcBef>
                <a:spcPts val="0"/>
              </a:spcBef>
              <a:spcAft>
                <a:spcPts val="600"/>
              </a:spcAft>
              <a:buClr>
                <a:srgbClr val="FF0000"/>
              </a:buClr>
              <a:buFont typeface="Wingdings" panose="05000000000000000000" pitchFamily="2" charset="2"/>
              <a:buChar char="§"/>
              <a:tabLst>
                <a:tab pos="5167313" algn="l"/>
              </a:tabLst>
              <a:defRPr/>
            </a:pPr>
            <a:r>
              <a:rPr lang="fr-FR" sz="1800" b="1" dirty="0">
                <a:solidFill>
                  <a:srgbClr val="000000"/>
                </a:solidFill>
                <a:latin typeface="Arial"/>
              </a:rPr>
              <a:t>Produits de l'UE avec des normes de bien-être animal moins élevées</a:t>
            </a:r>
          </a:p>
          <a:p>
            <a:pPr marL="471582" lvl="1" indent="-342900" defTabSz="910426">
              <a:lnSpc>
                <a:spcPts val="2400"/>
              </a:lnSpc>
              <a:spcBef>
                <a:spcPts val="0"/>
              </a:spcBef>
              <a:spcAft>
                <a:spcPts val="600"/>
              </a:spcAft>
              <a:buClr>
                <a:srgbClr val="FF0000"/>
              </a:buClr>
              <a:buFont typeface="Wingdings" panose="05000000000000000000" pitchFamily="2" charset="2"/>
              <a:buChar char="§"/>
              <a:tabLst>
                <a:tab pos="5167313" algn="l"/>
              </a:tabLst>
              <a:defRPr/>
            </a:pPr>
            <a:r>
              <a:rPr lang="de-DE" sz="1800" b="1" dirty="0" err="1"/>
              <a:t>Perte</a:t>
            </a:r>
            <a:r>
              <a:rPr lang="de-DE" sz="1800" b="1" dirty="0"/>
              <a:t> de </a:t>
            </a:r>
            <a:r>
              <a:rPr lang="de-DE" sz="1800" b="1" dirty="0" err="1"/>
              <a:t>qualité</a:t>
            </a:r>
            <a:r>
              <a:rPr lang="de-DE" sz="1800" b="1" dirty="0"/>
              <a:t> </a:t>
            </a:r>
            <a:r>
              <a:rPr lang="de-DE" sz="1800" dirty="0"/>
              <a:t>: </a:t>
            </a:r>
            <a:r>
              <a:rPr lang="fr-FR" sz="1800" dirty="0"/>
              <a:t>Alignement vers le bas par les normes de masse de l'UE - la promesse de qualité </a:t>
            </a:r>
            <a:r>
              <a:rPr lang="fr-FR" sz="1800" i="1" dirty="0"/>
              <a:t>Made in </a:t>
            </a:r>
            <a:r>
              <a:rPr lang="fr-FR" sz="1800" i="1" dirty="0" err="1"/>
              <a:t>Switzerland</a:t>
            </a:r>
            <a:r>
              <a:rPr lang="fr-FR" sz="1800" i="1" dirty="0"/>
              <a:t> </a:t>
            </a:r>
            <a:r>
              <a:rPr lang="fr-FR" sz="1800" dirty="0"/>
              <a:t>est dévalorisée. Les consommateurs reçoivent des produits de moins bonne qualité</a:t>
            </a:r>
            <a:endParaRPr lang="de-DE" sz="1800" dirty="0"/>
          </a:p>
          <a:p>
            <a:pPr marL="471582" lvl="1" indent="-342900" defTabSz="910426">
              <a:lnSpc>
                <a:spcPts val="2400"/>
              </a:lnSpc>
              <a:spcBef>
                <a:spcPts val="0"/>
              </a:spcBef>
              <a:spcAft>
                <a:spcPts val="600"/>
              </a:spcAft>
              <a:buClr>
                <a:srgbClr val="FF0000"/>
              </a:buClr>
              <a:buFont typeface="Wingdings" panose="05000000000000000000" pitchFamily="2" charset="2"/>
              <a:buChar char="§"/>
              <a:tabLst>
                <a:tab pos="5167313" algn="l"/>
              </a:tabLst>
              <a:defRPr/>
            </a:pPr>
            <a:r>
              <a:rPr lang="de-DE" sz="1800" b="1" dirty="0"/>
              <a:t>Super Guillotine: </a:t>
            </a:r>
            <a:r>
              <a:rPr lang="fr-FR" sz="1800" dirty="0"/>
              <a:t>Si l'accord alimentaire est annulé, l'accord agricole et jusqu'à 13 autres accords tomberont.</a:t>
            </a:r>
            <a:endParaRPr lang="de-DE" sz="1800" dirty="0"/>
          </a:p>
          <a:p>
            <a:pPr marL="471582" lvl="1" indent="-342900" defTabSz="910426">
              <a:lnSpc>
                <a:spcPts val="2400"/>
              </a:lnSpc>
              <a:spcBef>
                <a:spcPts val="600"/>
              </a:spcBef>
              <a:spcAft>
                <a:spcPts val="600"/>
              </a:spcAft>
              <a:buClr>
                <a:srgbClr val="FF0000"/>
              </a:buClr>
              <a:buFont typeface="Wingdings" panose="05000000000000000000" pitchFamily="2" charset="2"/>
              <a:buChar char="§"/>
              <a:tabLst>
                <a:tab pos="5167313" algn="l"/>
              </a:tabLst>
              <a:defRPr/>
            </a:pPr>
            <a:endParaRPr lang="de-CH" sz="1800" b="1" noProof="0" dirty="0">
              <a:solidFill>
                <a:srgbClr val="000000"/>
              </a:solidFill>
              <a:latin typeface="Arial"/>
            </a:endParaRPr>
          </a:p>
          <a:p>
            <a:pPr marL="471582" lvl="1" indent="-342900" defTabSz="910426">
              <a:lnSpc>
                <a:spcPts val="2400"/>
              </a:lnSpc>
              <a:spcBef>
                <a:spcPts val="600"/>
              </a:spcBef>
              <a:spcAft>
                <a:spcPts val="600"/>
              </a:spcAft>
              <a:buClr>
                <a:srgbClr val="FF0000"/>
              </a:buClr>
              <a:buFont typeface="Wingdings" panose="05000000000000000000" pitchFamily="2" charset="2"/>
              <a:buChar char="§"/>
              <a:tabLst>
                <a:tab pos="5167313" algn="l"/>
              </a:tabLst>
              <a:defRPr/>
            </a:pPr>
            <a:endParaRPr lang="de-CH" sz="1800" b="1" noProof="0" dirty="0">
              <a:solidFill>
                <a:srgbClr val="000000"/>
              </a:solidFill>
              <a:latin typeface="Arial"/>
            </a:endParaRPr>
          </a:p>
          <a:p>
            <a:pPr marL="0" indent="0">
              <a:spcBef>
                <a:spcPts val="600"/>
              </a:spcBef>
              <a:buNone/>
            </a:pPr>
            <a:endParaRPr lang="de-DE" sz="1800" b="1" dirty="0"/>
          </a:p>
        </p:txBody>
      </p:sp>
      <p:sp>
        <p:nvSpPr>
          <p:cNvPr id="5" name="Foliennummernplatzhalter 4">
            <a:extLst>
              <a:ext uri="{FF2B5EF4-FFF2-40B4-BE49-F238E27FC236}">
                <a16:creationId xmlns:a16="http://schemas.microsoft.com/office/drawing/2014/main" id="{63677218-410A-5B0B-A5FF-8565EC197516}"/>
              </a:ext>
            </a:extLst>
          </p:cNvPr>
          <p:cNvSpPr>
            <a:spLocks noGrp="1"/>
          </p:cNvSpPr>
          <p:nvPr>
            <p:ph type="sldNum" sz="quarter" idx="12"/>
          </p:nvPr>
        </p:nvSpPr>
        <p:spPr/>
        <p:txBody>
          <a:bodyPr/>
          <a:lstStyle/>
          <a:p>
            <a:fld id="{1B101894-CD26-4755-B2AE-6750C1357069}" type="slidenum">
              <a:rPr lang="en-US" smtClean="0"/>
              <a:t>21</a:t>
            </a:fld>
            <a:endParaRPr lang="en-US"/>
          </a:p>
        </p:txBody>
      </p:sp>
    </p:spTree>
    <p:extLst>
      <p:ext uri="{BB962C8B-B14F-4D97-AF65-F5344CB8AC3E}">
        <p14:creationId xmlns:p14="http://schemas.microsoft.com/office/powerpoint/2010/main" val="2783120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52525-327F-AA8A-A066-71E399FD481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9BB9E93-4414-1C8E-8F4F-2A32DABB21B9}"/>
              </a:ext>
            </a:extLst>
          </p:cNvPr>
          <p:cNvSpPr>
            <a:spLocks noGrp="1"/>
          </p:cNvSpPr>
          <p:nvPr>
            <p:ph type="title"/>
          </p:nvPr>
        </p:nvSpPr>
        <p:spPr>
          <a:xfrm>
            <a:off x="277200" y="594000"/>
            <a:ext cx="9334800" cy="716400"/>
          </a:xfrm>
        </p:spPr>
        <p:txBody>
          <a:bodyPr anchor="t">
            <a:normAutofit/>
          </a:bodyPr>
          <a:lstStyle/>
          <a:p>
            <a:pPr>
              <a:lnSpc>
                <a:spcPct val="90000"/>
              </a:lnSpc>
            </a:pPr>
            <a:r>
              <a:rPr lang="de-CH" dirty="0" err="1">
                <a:solidFill>
                  <a:srgbClr val="FF0000"/>
                </a:solidFill>
                <a:latin typeface="+mn-lt"/>
              </a:rPr>
              <a:t>L'exemple</a:t>
            </a:r>
            <a:r>
              <a:rPr lang="de-CH" dirty="0">
                <a:solidFill>
                  <a:srgbClr val="FF0000"/>
                </a:solidFill>
                <a:latin typeface="+mn-lt"/>
              </a:rPr>
              <a:t> </a:t>
            </a:r>
            <a:r>
              <a:rPr lang="de-CH" dirty="0" err="1">
                <a:solidFill>
                  <a:srgbClr val="FF0000"/>
                </a:solidFill>
                <a:latin typeface="+mn-lt"/>
              </a:rPr>
              <a:t>concret</a:t>
            </a:r>
            <a:r>
              <a:rPr lang="de-CH" dirty="0">
                <a:solidFill>
                  <a:srgbClr val="FF0000"/>
                </a:solidFill>
                <a:latin typeface="+mn-lt"/>
              </a:rPr>
              <a:t> : </a:t>
            </a:r>
            <a:r>
              <a:rPr lang="de-CH" dirty="0" err="1">
                <a:solidFill>
                  <a:srgbClr val="FF0000"/>
                </a:solidFill>
                <a:latin typeface="+mn-lt"/>
              </a:rPr>
              <a:t>l'alimentation</a:t>
            </a:r>
            <a:br>
              <a:rPr lang="de-CH" dirty="0">
                <a:latin typeface="+mn-lt"/>
              </a:rPr>
            </a:br>
            <a:r>
              <a:rPr lang="fr-FR" dirty="0">
                <a:latin typeface="+mn-lt"/>
              </a:rPr>
              <a:t>Les cuisines de campagne doivent être certifiées par l'UE</a:t>
            </a:r>
            <a:endParaRPr lang="de-CH" dirty="0">
              <a:latin typeface="+mn-lt"/>
            </a:endParaRPr>
          </a:p>
        </p:txBody>
      </p:sp>
      <p:pic>
        <p:nvPicPr>
          <p:cNvPr id="5" name="Grafik 4">
            <a:extLst>
              <a:ext uri="{FF2B5EF4-FFF2-40B4-BE49-F238E27FC236}">
                <a16:creationId xmlns:a16="http://schemas.microsoft.com/office/drawing/2014/main" id="{23A23508-E935-EB9F-2B64-F64056FBC2C1}"/>
              </a:ext>
            </a:extLst>
          </p:cNvPr>
          <p:cNvPicPr>
            <a:picLocks noChangeAspect="1"/>
          </p:cNvPicPr>
          <p:nvPr/>
        </p:nvPicPr>
        <p:blipFill>
          <a:blip r:embed="rId3"/>
          <a:srcRect l="14178" r="12578"/>
          <a:stretch>
            <a:fillRect/>
          </a:stretch>
        </p:blipFill>
        <p:spPr>
          <a:xfrm>
            <a:off x="296827" y="1569599"/>
            <a:ext cx="4213180" cy="4314215"/>
          </a:xfrm>
          <a:prstGeom prst="rect">
            <a:avLst/>
          </a:prstGeom>
          <a:noFill/>
        </p:spPr>
      </p:pic>
      <p:sp>
        <p:nvSpPr>
          <p:cNvPr id="3" name="Inhaltsplatzhalter 2">
            <a:extLst>
              <a:ext uri="{FF2B5EF4-FFF2-40B4-BE49-F238E27FC236}">
                <a16:creationId xmlns:a16="http://schemas.microsoft.com/office/drawing/2014/main" id="{30805730-EF58-1516-B7E1-EFEF56C564B6}"/>
              </a:ext>
            </a:extLst>
          </p:cNvPr>
          <p:cNvSpPr>
            <a:spLocks noGrp="1"/>
          </p:cNvSpPr>
          <p:nvPr>
            <p:ph sz="half" idx="2"/>
          </p:nvPr>
        </p:nvSpPr>
        <p:spPr>
          <a:xfrm>
            <a:off x="4781227" y="1569599"/>
            <a:ext cx="5029200" cy="4611600"/>
          </a:xfrm>
        </p:spPr>
        <p:txBody>
          <a:bodyPr>
            <a:noAutofit/>
          </a:bodyPr>
          <a:lstStyle/>
          <a:p>
            <a:pPr marL="0" indent="0">
              <a:spcBef>
                <a:spcPts val="0"/>
              </a:spcBef>
              <a:spcAft>
                <a:spcPts val="1200"/>
              </a:spcAft>
              <a:buNone/>
            </a:pPr>
            <a:r>
              <a:rPr lang="de-DE" sz="1900" b="1" dirty="0" err="1"/>
              <a:t>Les</a:t>
            </a:r>
            <a:r>
              <a:rPr lang="de-DE" sz="1900" b="1" dirty="0"/>
              <a:t> </a:t>
            </a:r>
            <a:r>
              <a:rPr lang="de-DE" sz="1900" b="1" dirty="0" err="1"/>
              <a:t>spécialités</a:t>
            </a:r>
            <a:r>
              <a:rPr lang="de-DE" sz="1900" b="1" dirty="0"/>
              <a:t> </a:t>
            </a:r>
            <a:r>
              <a:rPr lang="de-DE" sz="1900" b="1" dirty="0" err="1"/>
              <a:t>suisses</a:t>
            </a:r>
            <a:r>
              <a:rPr lang="de-DE" sz="1900" b="1" dirty="0"/>
              <a:t> </a:t>
            </a:r>
            <a:r>
              <a:rPr lang="de-DE" sz="1900" b="1" dirty="0" err="1"/>
              <a:t>menacées</a:t>
            </a:r>
            <a:r>
              <a:rPr lang="de-DE" sz="1900" b="1" dirty="0"/>
              <a:t> : </a:t>
            </a:r>
            <a:r>
              <a:rPr lang="de-DE" sz="1900" dirty="0"/>
              <a:t>exemple, le </a:t>
            </a:r>
            <a:r>
              <a:rPr lang="de-DE" sz="1900" dirty="0" err="1"/>
              <a:t>fromage</a:t>
            </a:r>
            <a:r>
              <a:rPr lang="de-DE" sz="1900" dirty="0"/>
              <a:t> au </a:t>
            </a:r>
            <a:r>
              <a:rPr lang="de-DE" sz="1900" dirty="0" err="1"/>
              <a:t>lait</a:t>
            </a:r>
            <a:r>
              <a:rPr lang="de-DE" sz="1900" dirty="0"/>
              <a:t> </a:t>
            </a:r>
            <a:r>
              <a:rPr lang="de-DE" sz="1900" dirty="0" err="1"/>
              <a:t>cru</a:t>
            </a:r>
            <a:r>
              <a:rPr lang="de-DE" sz="1900" dirty="0"/>
              <a:t> </a:t>
            </a:r>
          </a:p>
          <a:p>
            <a:pPr marL="0" indent="0">
              <a:spcBef>
                <a:spcPts val="0"/>
              </a:spcBef>
              <a:spcAft>
                <a:spcPts val="1200"/>
              </a:spcAft>
              <a:buNone/>
            </a:pPr>
            <a:r>
              <a:rPr lang="fr-FR" sz="1900" b="1" dirty="0"/>
              <a:t>Produits de masse de l’UE</a:t>
            </a:r>
            <a:r>
              <a:rPr lang="de-CH" sz="1900" noProof="0" dirty="0"/>
              <a:t> </a:t>
            </a:r>
            <a:r>
              <a:rPr lang="fr-CH" sz="1900" dirty="0"/>
              <a:t>au lieu de  production régionale</a:t>
            </a:r>
            <a:endParaRPr lang="de-CH" sz="1900" noProof="0" dirty="0"/>
          </a:p>
          <a:p>
            <a:pPr marL="0" indent="0">
              <a:spcBef>
                <a:spcPts val="0"/>
              </a:spcBef>
              <a:spcAft>
                <a:spcPts val="1200"/>
              </a:spcAft>
              <a:buNone/>
            </a:pPr>
            <a:r>
              <a:rPr lang="de-CH" sz="1900" b="1" dirty="0" err="1"/>
              <a:t>Interdiction</a:t>
            </a:r>
            <a:r>
              <a:rPr lang="de-CH" sz="1900" b="1" dirty="0"/>
              <a:t> des OGM </a:t>
            </a:r>
            <a:r>
              <a:rPr lang="de-CH" sz="1900" b="1" noProof="0" dirty="0"/>
              <a:t>: </a:t>
            </a:r>
            <a:r>
              <a:rPr lang="fr-FR" sz="1900" dirty="0"/>
              <a:t>Assouplissement des importations de denrées alimentaires de l'UE</a:t>
            </a:r>
            <a:endParaRPr lang="de-CH" sz="1900" b="1" noProof="0" dirty="0"/>
          </a:p>
          <a:p>
            <a:pPr marL="0" indent="0">
              <a:spcBef>
                <a:spcPts val="0"/>
              </a:spcBef>
              <a:spcAft>
                <a:spcPts val="1200"/>
              </a:spcAft>
              <a:buNone/>
            </a:pPr>
            <a:r>
              <a:rPr lang="fr-FR" sz="1900" b="1" dirty="0"/>
              <a:t>On ne peut pas faire plus absurde </a:t>
            </a:r>
            <a:r>
              <a:rPr lang="de-DE" sz="1900" b="1" dirty="0"/>
              <a:t>: </a:t>
            </a:r>
            <a:r>
              <a:rPr lang="fr-FR" sz="1900" dirty="0"/>
              <a:t>Même les cuisines de campagne de l'armée doivent désormais être certifiées comme des cantines! En cas d'urgence, nous devrions sans doute encore attendre les inspecteurs de l'UE ? </a:t>
            </a:r>
            <a:endParaRPr lang="de-DE" sz="1900" dirty="0"/>
          </a:p>
          <a:p>
            <a:pPr marL="0" indent="0">
              <a:spcBef>
                <a:spcPts val="0"/>
              </a:spcBef>
              <a:spcAft>
                <a:spcPts val="600"/>
              </a:spcAft>
              <a:buNone/>
            </a:pPr>
            <a:r>
              <a:rPr lang="de-CH" sz="1900" b="1" dirty="0">
                <a:sym typeface="Wingdings" panose="05000000000000000000" pitchFamily="2" charset="2"/>
              </a:rPr>
              <a:t></a:t>
            </a:r>
            <a:r>
              <a:rPr lang="de-CH" sz="1900" b="1" dirty="0"/>
              <a:t> </a:t>
            </a:r>
            <a:r>
              <a:rPr lang="fr-FR" sz="1900" dirty="0"/>
              <a:t>Les contrôleurs de l'UE peuvent vérifier sur place toutes les étables, fromageries, boucheries, cantines, serres, restaurants ou commerces de détail suisses.</a:t>
            </a:r>
            <a:endParaRPr lang="de-CH" sz="1900" b="1" dirty="0"/>
          </a:p>
        </p:txBody>
      </p:sp>
      <p:sp>
        <p:nvSpPr>
          <p:cNvPr id="4" name="Foliennummernplatzhalter 3">
            <a:extLst>
              <a:ext uri="{FF2B5EF4-FFF2-40B4-BE49-F238E27FC236}">
                <a16:creationId xmlns:a16="http://schemas.microsoft.com/office/drawing/2014/main" id="{71281ECE-0FA8-E34B-5E26-C51F82257E54}"/>
              </a:ext>
            </a:extLst>
          </p:cNvPr>
          <p:cNvSpPr>
            <a:spLocks noGrp="1"/>
          </p:cNvSpPr>
          <p:nvPr>
            <p:ph type="sldNum" sz="quarter" idx="12"/>
          </p:nvPr>
        </p:nvSpPr>
        <p:spPr>
          <a:xfrm>
            <a:off x="9072000" y="6573600"/>
            <a:ext cx="540001" cy="183600"/>
          </a:xfrm>
        </p:spPr>
        <p:txBody>
          <a:bodyPr wrap="square" anchor="t">
            <a:normAutofit/>
          </a:bodyPr>
          <a:lstStyle/>
          <a:p>
            <a:pPr>
              <a:spcAft>
                <a:spcPts val="600"/>
              </a:spcAft>
            </a:pPr>
            <a:fld id="{1B101894-CD26-4755-B2AE-6750C1357069}" type="slidenum">
              <a:rPr lang="en-US" smtClean="0"/>
              <a:pPr>
                <a:spcAft>
                  <a:spcPts val="600"/>
                </a:spcAft>
              </a:pPr>
              <a:t>22</a:t>
            </a:fld>
            <a:endParaRPr lang="en-US"/>
          </a:p>
        </p:txBody>
      </p:sp>
    </p:spTree>
    <p:extLst>
      <p:ext uri="{BB962C8B-B14F-4D97-AF65-F5344CB8AC3E}">
        <p14:creationId xmlns:p14="http://schemas.microsoft.com/office/powerpoint/2010/main" val="2301261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50CB9D-ACF7-C11F-206C-A8377F871318}"/>
              </a:ext>
            </a:extLst>
          </p:cNvPr>
          <p:cNvSpPr>
            <a:spLocks noGrp="1"/>
          </p:cNvSpPr>
          <p:nvPr>
            <p:ph type="title"/>
          </p:nvPr>
        </p:nvSpPr>
        <p:spPr>
          <a:xfrm>
            <a:off x="277200" y="177421"/>
            <a:ext cx="8398967" cy="1132979"/>
          </a:xfrm>
        </p:spPr>
        <p:txBody>
          <a:bodyPr/>
          <a:lstStyle/>
          <a:p>
            <a:r>
              <a:rPr lang="fr-FR" dirty="0">
                <a:latin typeface="Arial" panose="020B0604020202020204" pitchFamily="34" charset="0"/>
                <a:ea typeface="Calibri" panose="020F0502020204030204" pitchFamily="34" charset="0"/>
              </a:rPr>
              <a:t>La </a:t>
            </a:r>
            <a:r>
              <a:rPr lang="fr-FR" dirty="0" err="1">
                <a:latin typeface="Arial" panose="020B0604020202020204" pitchFamily="34" charset="0"/>
                <a:ea typeface="Calibri" panose="020F0502020204030204" pitchFamily="34" charset="0"/>
              </a:rPr>
              <a:t>frénisie</a:t>
            </a:r>
            <a:r>
              <a:rPr lang="fr-FR" dirty="0">
                <a:latin typeface="Arial" panose="020B0604020202020204" pitchFamily="34" charset="0"/>
                <a:ea typeface="Calibri" panose="020F0502020204030204" pitchFamily="34" charset="0"/>
              </a:rPr>
              <a:t> réglementaire de l'UE touche les gâteaux de Noël, les fêtes de village, les événements associatifs, les stands de marché, les magasins à la ferme, etc.</a:t>
            </a:r>
            <a:endParaRPr lang="de-CH" noProof="0" dirty="0"/>
          </a:p>
        </p:txBody>
      </p:sp>
      <p:sp>
        <p:nvSpPr>
          <p:cNvPr id="3" name="Inhaltsplatzhalter 2">
            <a:extLst>
              <a:ext uri="{FF2B5EF4-FFF2-40B4-BE49-F238E27FC236}">
                <a16:creationId xmlns:a16="http://schemas.microsoft.com/office/drawing/2014/main" id="{F37ADF60-08B2-2714-BAB7-986DE5863E6E}"/>
              </a:ext>
            </a:extLst>
          </p:cNvPr>
          <p:cNvSpPr>
            <a:spLocks noGrp="1"/>
          </p:cNvSpPr>
          <p:nvPr>
            <p:ph idx="1"/>
          </p:nvPr>
        </p:nvSpPr>
        <p:spPr>
          <a:xfrm>
            <a:off x="288000" y="1569600"/>
            <a:ext cx="1788893" cy="4611600"/>
          </a:xfrm>
        </p:spPr>
        <p:txBody>
          <a:bodyPr/>
          <a:lstStyle/>
          <a:p>
            <a:pPr marL="0" indent="0">
              <a:buNone/>
            </a:pPr>
            <a:r>
              <a:rPr lang="de-CH" sz="1800" b="1" noProof="0" dirty="0"/>
              <a:t>On ne </a:t>
            </a:r>
            <a:r>
              <a:rPr lang="de-CH" sz="1800" b="1" noProof="0" dirty="0" err="1"/>
              <a:t>peut</a:t>
            </a:r>
            <a:r>
              <a:rPr lang="de-CH" sz="1800" b="1" noProof="0" dirty="0"/>
              <a:t> </a:t>
            </a:r>
            <a:r>
              <a:rPr lang="de-CH" sz="1800" b="1" noProof="0" dirty="0" err="1"/>
              <a:t>pas</a:t>
            </a:r>
            <a:r>
              <a:rPr lang="de-CH" sz="1800" b="1" noProof="0" dirty="0"/>
              <a:t> faire plus absurde :</a:t>
            </a:r>
          </a:p>
          <a:p>
            <a:pPr marL="0" indent="0">
              <a:buNone/>
            </a:pPr>
            <a:r>
              <a:rPr lang="fr-FR" sz="1800" dirty="0"/>
              <a:t>Les gâteaux faits maison pour le marché de Noël supprimés face à la frénésie réglementaire de l'UE (Sécurité alimentaire...)</a:t>
            </a:r>
          </a:p>
        </p:txBody>
      </p:sp>
      <p:sp>
        <p:nvSpPr>
          <p:cNvPr id="4" name="Foliennummernplatzhalter 3">
            <a:extLst>
              <a:ext uri="{FF2B5EF4-FFF2-40B4-BE49-F238E27FC236}">
                <a16:creationId xmlns:a16="http://schemas.microsoft.com/office/drawing/2014/main" id="{8BE6F7C0-F14F-BC26-5A25-573D730EAE38}"/>
              </a:ext>
            </a:extLst>
          </p:cNvPr>
          <p:cNvSpPr>
            <a:spLocks noGrp="1"/>
          </p:cNvSpPr>
          <p:nvPr>
            <p:ph type="sldNum" sz="quarter" idx="12"/>
          </p:nvPr>
        </p:nvSpPr>
        <p:spPr/>
        <p:txBody>
          <a:bodyPr/>
          <a:lstStyle/>
          <a:p>
            <a:fld id="{1B101894-CD26-4755-B2AE-6750C1357069}" type="slidenum">
              <a:rPr lang="de-CH" noProof="0" smtClean="0"/>
              <a:t>23</a:t>
            </a:fld>
            <a:endParaRPr lang="de-CH" noProof="0" dirty="0"/>
          </a:p>
        </p:txBody>
      </p:sp>
      <p:pic>
        <p:nvPicPr>
          <p:cNvPr id="7" name="Grafik 6" descr="Ein Bild, das Geburtstagstorte, Kuchen, Kerze, Nachspeise enthält.&#10;&#10;KI-generierte Inhalte können fehlerhaft sein.">
            <a:extLst>
              <a:ext uri="{FF2B5EF4-FFF2-40B4-BE49-F238E27FC236}">
                <a16:creationId xmlns:a16="http://schemas.microsoft.com/office/drawing/2014/main" id="{5A194248-144D-BCF7-DBDE-CF8F925FBE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4604" y="1569600"/>
            <a:ext cx="4312799" cy="2695499"/>
          </a:xfrm>
          <a:prstGeom prst="rect">
            <a:avLst/>
          </a:prstGeom>
        </p:spPr>
      </p:pic>
      <p:sp>
        <p:nvSpPr>
          <p:cNvPr id="5" name="Textfeld 4">
            <a:extLst>
              <a:ext uri="{FF2B5EF4-FFF2-40B4-BE49-F238E27FC236}">
                <a16:creationId xmlns:a16="http://schemas.microsoft.com/office/drawing/2014/main" id="{1E8A005E-C6BD-154D-4B6E-138C469B37F3}"/>
              </a:ext>
            </a:extLst>
          </p:cNvPr>
          <p:cNvSpPr txBox="1"/>
          <p:nvPr/>
        </p:nvSpPr>
        <p:spPr>
          <a:xfrm>
            <a:off x="2806995" y="3875400"/>
            <a:ext cx="7099005" cy="2556727"/>
          </a:xfrm>
          <a:prstGeom prst="rect">
            <a:avLst/>
          </a:prstGeom>
          <a:solidFill>
            <a:srgbClr val="FFFF00"/>
          </a:solidFill>
        </p:spPr>
        <p:txBody>
          <a:bodyPr wrap="square" lIns="90000" tIns="46800" rIns="90000" bIns="46800" rtlCol="0">
            <a:spAutoFit/>
          </a:bodyPr>
          <a:lstStyle/>
          <a:p>
            <a:pPr lvl="1"/>
            <a:r>
              <a:rPr lang="fr-FR" sz="2000" b="1" dirty="0">
                <a:latin typeface="Arial" panose="020B0604020202020204" pitchFamily="34" charset="0"/>
                <a:ea typeface="Calibri" panose="020F0502020204030204" pitchFamily="34" charset="0"/>
              </a:rPr>
              <a:t>Qu'est-ce que cela signifie pour les innombrables fêtes de village et d'école en Suisse ? </a:t>
            </a:r>
          </a:p>
          <a:p>
            <a:pPr lvl="1"/>
            <a:r>
              <a:rPr lang="fr-FR" sz="2000" dirty="0">
                <a:latin typeface="Arial" panose="020B0604020202020204" pitchFamily="34" charset="0"/>
                <a:ea typeface="Calibri" panose="020F0502020204030204" pitchFamily="34" charset="0"/>
              </a:rPr>
              <a:t>Pour les magasins à la ferme de nos agriculteurs dans toute la Suisse ? Aurons-nous désormais une police de la sécurité alimentaire pour les assemblées des délégués ou les fêtes de lutte ? Pour que chaque saucisse à griller soit également certifiée et que chaque bénévole ait suivi une formation en matière d'hygiène ?</a:t>
            </a:r>
          </a:p>
        </p:txBody>
      </p:sp>
    </p:spTree>
    <p:extLst>
      <p:ext uri="{BB962C8B-B14F-4D97-AF65-F5344CB8AC3E}">
        <p14:creationId xmlns:p14="http://schemas.microsoft.com/office/powerpoint/2010/main" val="209888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nhaltsplatzhalter 5">
            <a:extLst>
              <a:ext uri="{FF2B5EF4-FFF2-40B4-BE49-F238E27FC236}">
                <a16:creationId xmlns:a16="http://schemas.microsoft.com/office/drawing/2014/main" id="{3971C771-5820-9098-9801-9C1CF67F3F7E}"/>
              </a:ext>
            </a:extLst>
          </p:cNvPr>
          <p:cNvSpPr>
            <a:spLocks noGrp="1"/>
          </p:cNvSpPr>
          <p:nvPr>
            <p:ph idx="1"/>
          </p:nvPr>
        </p:nvSpPr>
        <p:spPr>
          <a:xfrm>
            <a:off x="0" y="1661171"/>
            <a:ext cx="9684438" cy="4705857"/>
          </a:xfrm>
        </p:spPr>
        <p:txBody>
          <a:bodyPr>
            <a:noAutofit/>
          </a:bodyPr>
          <a:lstStyle/>
          <a:p>
            <a:pPr marL="471582" lvl="1" indent="-342900" defTabSz="910426">
              <a:lnSpc>
                <a:spcPts val="2400"/>
              </a:lnSpc>
              <a:spcBef>
                <a:spcPts val="1800"/>
              </a:spcBef>
              <a:buClr>
                <a:srgbClr val="FF0000"/>
              </a:buClr>
              <a:buFont typeface="Wingdings" panose="05000000000000000000" pitchFamily="2" charset="2"/>
              <a:buChar char="§"/>
              <a:tabLst>
                <a:tab pos="5167313" algn="l"/>
              </a:tabLst>
              <a:defRPr/>
            </a:pPr>
            <a:r>
              <a:rPr lang="de-CH" sz="2200" b="1" dirty="0" err="1">
                <a:solidFill>
                  <a:srgbClr val="000000"/>
                </a:solidFill>
                <a:latin typeface="Arial"/>
              </a:rPr>
              <a:t>Ouverture</a:t>
            </a:r>
            <a:r>
              <a:rPr lang="de-CH" sz="2200" b="1" dirty="0">
                <a:solidFill>
                  <a:srgbClr val="000000"/>
                </a:solidFill>
                <a:latin typeface="Arial"/>
              </a:rPr>
              <a:t> du </a:t>
            </a:r>
            <a:r>
              <a:rPr lang="de-CH" sz="2200" b="1" dirty="0" err="1">
                <a:solidFill>
                  <a:srgbClr val="000000"/>
                </a:solidFill>
                <a:latin typeface="Arial"/>
              </a:rPr>
              <a:t>transport</a:t>
            </a:r>
            <a:r>
              <a:rPr lang="de-CH" sz="2200" b="1" dirty="0">
                <a:solidFill>
                  <a:srgbClr val="000000"/>
                </a:solidFill>
                <a:latin typeface="Arial"/>
              </a:rPr>
              <a:t> </a:t>
            </a:r>
            <a:r>
              <a:rPr lang="de-CH" sz="2200" b="1" dirty="0" err="1">
                <a:solidFill>
                  <a:srgbClr val="000000"/>
                </a:solidFill>
                <a:latin typeface="Arial"/>
              </a:rPr>
              <a:t>ferroviaire</a:t>
            </a:r>
            <a:r>
              <a:rPr lang="de-CH" sz="2200" b="1" dirty="0">
                <a:solidFill>
                  <a:srgbClr val="000000"/>
                </a:solidFill>
                <a:latin typeface="Arial"/>
              </a:rPr>
              <a:t> :</a:t>
            </a:r>
            <a:br>
              <a:rPr lang="de-CH" sz="2200" b="1" dirty="0">
                <a:solidFill>
                  <a:srgbClr val="000000"/>
                </a:solidFill>
                <a:latin typeface="Arial"/>
              </a:rPr>
            </a:br>
            <a:r>
              <a:rPr lang="fr-FR" sz="2200" dirty="0">
                <a:solidFill>
                  <a:srgbClr val="000000"/>
                </a:solidFill>
                <a:latin typeface="Arial"/>
              </a:rPr>
              <a:t>Libre circulation des fournisseurs étrangers</a:t>
            </a:r>
          </a:p>
          <a:p>
            <a:pPr marL="719138" lvl="2" indent="-271463"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Surcharge de travail, chaos, manque de ponctualité </a:t>
            </a:r>
          </a:p>
          <a:p>
            <a:pPr marL="719138" lvl="2" indent="-271463"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Législation du travail de l'UE pour les opérateurs</a:t>
            </a:r>
            <a:br>
              <a:rPr lang="de-CH" sz="2200" b="1" dirty="0">
                <a:solidFill>
                  <a:srgbClr val="000000"/>
                </a:solidFill>
                <a:latin typeface="Arial"/>
              </a:rPr>
            </a:br>
            <a:r>
              <a:rPr lang="de-CH" sz="2200" dirty="0">
                <a:solidFill>
                  <a:srgbClr val="000000"/>
                </a:solidFill>
                <a:latin typeface="Arial"/>
              </a:rPr>
              <a:t>(à </a:t>
            </a:r>
            <a:r>
              <a:rPr lang="de-CH" sz="2200" dirty="0" err="1">
                <a:solidFill>
                  <a:srgbClr val="000000"/>
                </a:solidFill>
                <a:latin typeface="Arial"/>
              </a:rPr>
              <a:t>l'exception</a:t>
            </a:r>
            <a:r>
              <a:rPr lang="de-CH" sz="2200" dirty="0">
                <a:solidFill>
                  <a:srgbClr val="000000"/>
                </a:solidFill>
                <a:latin typeface="Arial"/>
              </a:rPr>
              <a:t> du </a:t>
            </a:r>
            <a:r>
              <a:rPr lang="de-CH" sz="2200" dirty="0" err="1">
                <a:solidFill>
                  <a:srgbClr val="000000"/>
                </a:solidFill>
                <a:latin typeface="Arial"/>
              </a:rPr>
              <a:t>salaire</a:t>
            </a:r>
            <a:r>
              <a:rPr lang="de-CH" sz="2200" dirty="0">
                <a:solidFill>
                  <a:srgbClr val="000000"/>
                </a:solidFill>
                <a:latin typeface="Arial"/>
              </a:rPr>
              <a:t>)</a:t>
            </a:r>
            <a:br>
              <a:rPr lang="de-CH" sz="2200" dirty="0">
                <a:solidFill>
                  <a:srgbClr val="000000"/>
                </a:solidFill>
                <a:latin typeface="Arial"/>
              </a:rPr>
            </a:br>
            <a:r>
              <a:rPr lang="de-CH" sz="2200" b="1" dirty="0">
                <a:solidFill>
                  <a:srgbClr val="FF0000"/>
                </a:solidFill>
                <a:latin typeface="Arial"/>
                <a:sym typeface="Wingdings" panose="05000000000000000000" pitchFamily="2" charset="2"/>
              </a:rPr>
              <a:t></a:t>
            </a:r>
            <a:r>
              <a:rPr lang="de-CH" sz="2200" b="1" dirty="0">
                <a:solidFill>
                  <a:srgbClr val="000000"/>
                </a:solidFill>
                <a:latin typeface="Arial"/>
                <a:sym typeface="Wingdings" panose="05000000000000000000" pitchFamily="2" charset="2"/>
              </a:rPr>
              <a:t> </a:t>
            </a:r>
            <a:r>
              <a:rPr lang="fr-FR" sz="2200" b="1" dirty="0">
                <a:solidFill>
                  <a:srgbClr val="000000"/>
                </a:solidFill>
                <a:latin typeface="Arial"/>
                <a:sym typeface="Wingdings" panose="05000000000000000000" pitchFamily="2" charset="2"/>
              </a:rPr>
              <a:t>Droit de grève, heures supplémentaires, horaires de travail.</a:t>
            </a:r>
          </a:p>
          <a:p>
            <a:pPr marL="719138" lvl="2" indent="-271463"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Des prestataires étrangers peuvent desservir des lignes lucratives en Suisse </a:t>
            </a:r>
            <a:r>
              <a:rPr lang="fr-FR" sz="2200" b="1" dirty="0">
                <a:solidFill>
                  <a:srgbClr val="000000"/>
                </a:solidFill>
                <a:latin typeface="Arial"/>
                <a:sym typeface="Wingdings" panose="05000000000000000000" pitchFamily="2" charset="2"/>
              </a:rPr>
              <a:t></a:t>
            </a:r>
            <a:r>
              <a:rPr lang="fr-FR" sz="2200" b="1" dirty="0">
                <a:solidFill>
                  <a:srgbClr val="000000"/>
                </a:solidFill>
                <a:latin typeface="Arial"/>
              </a:rPr>
              <a:t> Les CFF manquent de recettes principales</a:t>
            </a:r>
          </a:p>
          <a:p>
            <a:pPr marL="719138" lvl="2" indent="-271463" defTabSz="910426">
              <a:lnSpc>
                <a:spcPts val="2400"/>
              </a:lnSpc>
              <a:spcBef>
                <a:spcPts val="12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sym typeface="Wingdings" panose="05000000000000000000" pitchFamily="2" charset="2"/>
              </a:rPr>
              <a:t>Le financement croisé du service public n'est plus autorisé</a:t>
            </a:r>
          </a:p>
          <a:p>
            <a:pPr marL="471582" lvl="1" indent="-342900" defTabSz="910426">
              <a:lnSpc>
                <a:spcPts val="2400"/>
              </a:lnSpc>
              <a:spcBef>
                <a:spcPts val="18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La politique climatique de l'UE dans la rue :</a:t>
            </a:r>
            <a:br>
              <a:rPr lang="de-CH" sz="2200" b="1" dirty="0">
                <a:solidFill>
                  <a:srgbClr val="000000"/>
                </a:solidFill>
                <a:latin typeface="Arial"/>
              </a:rPr>
            </a:br>
            <a:r>
              <a:rPr lang="fr-FR" sz="2200" dirty="0">
                <a:solidFill>
                  <a:srgbClr val="000000"/>
                </a:solidFill>
                <a:latin typeface="Arial"/>
              </a:rPr>
              <a:t>Propulsion des camions, saisie/taxation du CO2, etc.</a:t>
            </a:r>
          </a:p>
          <a:p>
            <a:pPr marL="471582" lvl="1" indent="-342900" defTabSz="910426">
              <a:lnSpc>
                <a:spcPts val="2400"/>
              </a:lnSpc>
              <a:spcBef>
                <a:spcPts val="1800"/>
              </a:spcBef>
              <a:buClr>
                <a:srgbClr val="FF0000"/>
              </a:buClr>
              <a:buFont typeface="Wingdings" panose="05000000000000000000" pitchFamily="2" charset="2"/>
              <a:buChar char="§"/>
              <a:tabLst>
                <a:tab pos="5167313" algn="l"/>
              </a:tabLst>
              <a:defRPr/>
            </a:pPr>
            <a:r>
              <a:rPr lang="de-CH" sz="2200" b="1" dirty="0">
                <a:solidFill>
                  <a:srgbClr val="000000"/>
                </a:solidFill>
                <a:latin typeface="Arial"/>
              </a:rPr>
              <a:t>Gigaliner: </a:t>
            </a:r>
            <a:r>
              <a:rPr lang="fr-FR" sz="2200" dirty="0">
                <a:solidFill>
                  <a:srgbClr val="000000"/>
                </a:solidFill>
                <a:latin typeface="Arial"/>
              </a:rPr>
              <a:t>L'interdiction de passage ne tient pas la route</a:t>
            </a:r>
            <a:endParaRPr lang="de-CH" sz="2200" dirty="0">
              <a:solidFill>
                <a:srgbClr val="000000"/>
              </a:solidFill>
              <a:latin typeface="Arial"/>
            </a:endParaRPr>
          </a:p>
        </p:txBody>
      </p:sp>
      <p:sp>
        <p:nvSpPr>
          <p:cNvPr id="4" name="Foliennummernplatzhalter 3">
            <a:extLst>
              <a:ext uri="{FF2B5EF4-FFF2-40B4-BE49-F238E27FC236}">
                <a16:creationId xmlns:a16="http://schemas.microsoft.com/office/drawing/2014/main" id="{D226037C-02DC-FBA1-E410-4586B42769F9}"/>
              </a:ext>
            </a:extLst>
          </p:cNvPr>
          <p:cNvSpPr>
            <a:spLocks noGrp="1"/>
          </p:cNvSpPr>
          <p:nvPr>
            <p:ph type="sldNum" sz="quarter" idx="12"/>
          </p:nvPr>
        </p:nvSpPr>
        <p:spPr/>
        <p:txBody>
          <a:bodyPr/>
          <a:lstStyle/>
          <a:p>
            <a:fld id="{1B101894-CD26-4755-B2AE-6750C1357069}" type="slidenum">
              <a:rPr lang="de-CH" noProof="0" smtClean="0"/>
              <a:t>24</a:t>
            </a:fld>
            <a:endParaRPr lang="de-CH" noProof="0" dirty="0"/>
          </a:p>
        </p:txBody>
      </p:sp>
      <p:sp>
        <p:nvSpPr>
          <p:cNvPr id="8" name="Titel 1">
            <a:extLst>
              <a:ext uri="{FF2B5EF4-FFF2-40B4-BE49-F238E27FC236}">
                <a16:creationId xmlns:a16="http://schemas.microsoft.com/office/drawing/2014/main" id="{D99E96FE-48FD-FB2C-9711-8D4DF4D1C0FA}"/>
              </a:ext>
            </a:extLst>
          </p:cNvPr>
          <p:cNvSpPr txBox="1">
            <a:spLocks/>
          </p:cNvSpPr>
          <p:nvPr/>
        </p:nvSpPr>
        <p:spPr>
          <a:xfrm>
            <a:off x="234870" y="100800"/>
            <a:ext cx="8837130" cy="990681"/>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endParaRPr lang="de-CH" dirty="0">
              <a:latin typeface="Arial" pitchFamily="34" charset="0"/>
              <a:cs typeface="Arial" pitchFamily="34" charset="0"/>
            </a:endParaRPr>
          </a:p>
          <a:p>
            <a:r>
              <a:rPr lang="fr-FR" dirty="0">
                <a:latin typeface="Arial" pitchFamily="34" charset="0"/>
                <a:cs typeface="Arial" pitchFamily="34" charset="0"/>
              </a:rPr>
              <a:t>Transports terrestres : le chaos ferroviaire européen remplace la fiabilité suisse</a:t>
            </a:r>
          </a:p>
        </p:txBody>
      </p:sp>
      <p:pic>
        <p:nvPicPr>
          <p:cNvPr id="2" name="Grafik 1">
            <a:extLst>
              <a:ext uri="{FF2B5EF4-FFF2-40B4-BE49-F238E27FC236}">
                <a16:creationId xmlns:a16="http://schemas.microsoft.com/office/drawing/2014/main" id="{FC9BA6E2-3347-E9E3-B999-372800D3D9C2}"/>
              </a:ext>
            </a:extLst>
          </p:cNvPr>
          <p:cNvPicPr>
            <a:picLocks noChangeAspect="1"/>
          </p:cNvPicPr>
          <p:nvPr/>
        </p:nvPicPr>
        <p:blipFill>
          <a:blip r:embed="rId3"/>
          <a:stretch>
            <a:fillRect/>
          </a:stretch>
        </p:blipFill>
        <p:spPr>
          <a:xfrm>
            <a:off x="7005936" y="5030395"/>
            <a:ext cx="2900064" cy="1933376"/>
          </a:xfrm>
          <a:prstGeom prst="rect">
            <a:avLst/>
          </a:prstGeom>
        </p:spPr>
      </p:pic>
    </p:spTree>
    <p:extLst>
      <p:ext uri="{BB962C8B-B14F-4D97-AF65-F5344CB8AC3E}">
        <p14:creationId xmlns:p14="http://schemas.microsoft.com/office/powerpoint/2010/main" val="9170084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A7FE2-FE50-DC3B-64A6-E3C99DEC871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A7B170-72F9-932A-DED3-051F18C2FA7C}"/>
              </a:ext>
            </a:extLst>
          </p:cNvPr>
          <p:cNvSpPr>
            <a:spLocks noGrp="1"/>
          </p:cNvSpPr>
          <p:nvPr>
            <p:ph type="title"/>
          </p:nvPr>
        </p:nvSpPr>
        <p:spPr>
          <a:xfrm>
            <a:off x="277200" y="594000"/>
            <a:ext cx="9334800" cy="716400"/>
          </a:xfrm>
        </p:spPr>
        <p:txBody>
          <a:bodyPr anchor="t">
            <a:normAutofit/>
          </a:bodyPr>
          <a:lstStyle/>
          <a:p>
            <a:pPr>
              <a:lnSpc>
                <a:spcPct val="90000"/>
              </a:lnSpc>
            </a:pPr>
            <a:r>
              <a:rPr lang="fr-FR" dirty="0">
                <a:solidFill>
                  <a:srgbClr val="FF0000"/>
                </a:solidFill>
                <a:latin typeface="+mn-lt"/>
              </a:rPr>
              <a:t>L'exemple concret : les transports terrestres</a:t>
            </a:r>
            <a:br>
              <a:rPr lang="de-CH" dirty="0">
                <a:latin typeface="+mn-lt"/>
              </a:rPr>
            </a:br>
            <a:r>
              <a:rPr lang="fr-FR" dirty="0" err="1">
                <a:latin typeface="+mn-lt"/>
              </a:rPr>
              <a:t>Flixtrain</a:t>
            </a:r>
            <a:r>
              <a:rPr lang="fr-FR" dirty="0">
                <a:latin typeface="+mn-lt"/>
              </a:rPr>
              <a:t> au lieu des CFF</a:t>
            </a:r>
            <a:endParaRPr lang="de-CH" dirty="0">
              <a:latin typeface="+mn-lt"/>
            </a:endParaRPr>
          </a:p>
        </p:txBody>
      </p:sp>
      <p:sp>
        <p:nvSpPr>
          <p:cNvPr id="4" name="Foliennummernplatzhalter 3">
            <a:extLst>
              <a:ext uri="{FF2B5EF4-FFF2-40B4-BE49-F238E27FC236}">
                <a16:creationId xmlns:a16="http://schemas.microsoft.com/office/drawing/2014/main" id="{69816996-A218-EFFB-5687-CC8017CD1404}"/>
              </a:ext>
            </a:extLst>
          </p:cNvPr>
          <p:cNvSpPr>
            <a:spLocks noGrp="1"/>
          </p:cNvSpPr>
          <p:nvPr>
            <p:ph type="sldNum" sz="quarter" idx="12"/>
          </p:nvPr>
        </p:nvSpPr>
        <p:spPr>
          <a:xfrm>
            <a:off x="9072000" y="6573600"/>
            <a:ext cx="540001" cy="183600"/>
          </a:xfrm>
        </p:spPr>
        <p:txBody>
          <a:bodyPr wrap="square" anchor="t">
            <a:normAutofit/>
          </a:bodyPr>
          <a:lstStyle/>
          <a:p>
            <a:pPr>
              <a:spcAft>
                <a:spcPts val="600"/>
              </a:spcAft>
            </a:pPr>
            <a:fld id="{1B101894-CD26-4755-B2AE-6750C1357069}" type="slidenum">
              <a:rPr lang="en-US" smtClean="0"/>
              <a:pPr>
                <a:spcAft>
                  <a:spcPts val="600"/>
                </a:spcAft>
              </a:pPr>
              <a:t>25</a:t>
            </a:fld>
            <a:endParaRPr lang="en-US"/>
          </a:p>
        </p:txBody>
      </p:sp>
      <p:pic>
        <p:nvPicPr>
          <p:cNvPr id="6" name="Grafik 5">
            <a:extLst>
              <a:ext uri="{FF2B5EF4-FFF2-40B4-BE49-F238E27FC236}">
                <a16:creationId xmlns:a16="http://schemas.microsoft.com/office/drawing/2014/main" id="{E35B5D07-77AB-8CB6-5488-1758211D0603}"/>
              </a:ext>
            </a:extLst>
          </p:cNvPr>
          <p:cNvPicPr>
            <a:picLocks noChangeAspect="1"/>
          </p:cNvPicPr>
          <p:nvPr/>
        </p:nvPicPr>
        <p:blipFill>
          <a:blip r:embed="rId3"/>
          <a:stretch>
            <a:fillRect/>
          </a:stretch>
        </p:blipFill>
        <p:spPr>
          <a:xfrm>
            <a:off x="326011" y="3669901"/>
            <a:ext cx="4719379" cy="2831627"/>
          </a:xfrm>
          <a:prstGeom prst="rect">
            <a:avLst/>
          </a:prstGeom>
        </p:spPr>
      </p:pic>
      <p:pic>
        <p:nvPicPr>
          <p:cNvPr id="7" name="Grafik 6">
            <a:extLst>
              <a:ext uri="{FF2B5EF4-FFF2-40B4-BE49-F238E27FC236}">
                <a16:creationId xmlns:a16="http://schemas.microsoft.com/office/drawing/2014/main" id="{F4D45383-782C-EE57-47C8-1FB6EF6490D1}"/>
              </a:ext>
            </a:extLst>
          </p:cNvPr>
          <p:cNvPicPr>
            <a:picLocks noChangeAspect="1"/>
          </p:cNvPicPr>
          <p:nvPr/>
        </p:nvPicPr>
        <p:blipFill>
          <a:blip r:embed="rId4"/>
          <a:stretch>
            <a:fillRect/>
          </a:stretch>
        </p:blipFill>
        <p:spPr>
          <a:xfrm>
            <a:off x="5293611" y="3669901"/>
            <a:ext cx="4249118" cy="2831638"/>
          </a:xfrm>
          <a:prstGeom prst="rect">
            <a:avLst/>
          </a:prstGeom>
        </p:spPr>
      </p:pic>
      <p:sp>
        <p:nvSpPr>
          <p:cNvPr id="8" name="Textfeld 7">
            <a:extLst>
              <a:ext uri="{FF2B5EF4-FFF2-40B4-BE49-F238E27FC236}">
                <a16:creationId xmlns:a16="http://schemas.microsoft.com/office/drawing/2014/main" id="{7912DD3B-6F93-F1C1-33A5-56213431CEA6}"/>
              </a:ext>
            </a:extLst>
          </p:cNvPr>
          <p:cNvSpPr txBox="1"/>
          <p:nvPr/>
        </p:nvSpPr>
        <p:spPr>
          <a:xfrm>
            <a:off x="363271" y="1561647"/>
            <a:ext cx="7366386" cy="2679837"/>
          </a:xfrm>
          <a:prstGeom prst="rect">
            <a:avLst/>
          </a:prstGeom>
          <a:noFill/>
        </p:spPr>
        <p:txBody>
          <a:bodyPr wrap="square" lIns="90000" tIns="46800" rIns="90000" bIns="46800" rtlCol="0">
            <a:spAutoFit/>
          </a:bodyPr>
          <a:lstStyle/>
          <a:p>
            <a:r>
              <a:rPr lang="fr-FR" sz="2000" dirty="0">
                <a:latin typeface="Arial" pitchFamily="34" charset="0"/>
                <a:cs typeface="Arial" pitchFamily="34" charset="0"/>
              </a:rPr>
              <a:t>Le syndicat suisse des cheminots met en garde : </a:t>
            </a:r>
          </a:p>
          <a:p>
            <a:r>
              <a:rPr lang="de-CH" sz="2000" b="1" dirty="0">
                <a:latin typeface="Arial" pitchFamily="34" charset="0"/>
                <a:cs typeface="Arial" pitchFamily="34" charset="0"/>
              </a:rPr>
              <a:t>« </a:t>
            </a:r>
            <a:r>
              <a:rPr lang="fr-FR" sz="2000" b="1" dirty="0">
                <a:latin typeface="Arial" pitchFamily="34" charset="0"/>
                <a:cs typeface="Arial" pitchFamily="34" charset="0"/>
              </a:rPr>
              <a:t>LE TRAIN À BAS PRIX FLIXTRAIN ARRIVE EN SUISSE </a:t>
            </a:r>
            <a:r>
              <a:rPr lang="de-CH" sz="2000" b="1" dirty="0">
                <a:latin typeface="Arial" pitchFamily="34" charset="0"/>
                <a:cs typeface="Arial" pitchFamily="34" charset="0"/>
              </a:rPr>
              <a:t>»</a:t>
            </a:r>
          </a:p>
          <a:p>
            <a:endParaRPr lang="de-CH" sz="2000" b="1" dirty="0">
              <a:latin typeface="Arial" pitchFamily="34" charset="0"/>
              <a:cs typeface="Arial" pitchFamily="34" charset="0"/>
            </a:endParaRPr>
          </a:p>
          <a:p>
            <a:pPr marL="285750" indent="-285750">
              <a:buFont typeface="Wingdings" panose="05000000000000000000" pitchFamily="2" charset="2"/>
              <a:buChar char="§"/>
            </a:pPr>
            <a:r>
              <a:rPr lang="fr-FR" sz="2000" dirty="0">
                <a:latin typeface="Arial" pitchFamily="34" charset="0"/>
                <a:cs typeface="Arial" pitchFamily="34" charset="0"/>
              </a:rPr>
              <a:t>Les fournisseurs étrangers s'arrachent les filets</a:t>
            </a:r>
          </a:p>
          <a:p>
            <a:pPr marL="285750" indent="-285750">
              <a:buFont typeface="Wingdings" panose="05000000000000000000" pitchFamily="2" charset="2"/>
              <a:buChar char="§"/>
            </a:pPr>
            <a:r>
              <a:rPr lang="fr-FR" sz="2000" dirty="0">
                <a:latin typeface="Arial" pitchFamily="34" charset="0"/>
                <a:cs typeface="Arial" pitchFamily="34" charset="0"/>
              </a:rPr>
              <a:t>Congestion des grands axes routiers</a:t>
            </a:r>
          </a:p>
          <a:p>
            <a:pPr marL="285750" indent="-285750">
              <a:buFont typeface="Wingdings" panose="05000000000000000000" pitchFamily="2" charset="2"/>
              <a:buChar char="§"/>
            </a:pPr>
            <a:r>
              <a:rPr lang="fr-FR" sz="2000" dirty="0">
                <a:latin typeface="Arial" pitchFamily="34" charset="0"/>
                <a:cs typeface="Arial" pitchFamily="34" charset="0"/>
              </a:rPr>
              <a:t>La ponctualité des CFF va mourir</a:t>
            </a:r>
          </a:p>
          <a:p>
            <a:endParaRPr lang="de-CH" dirty="0">
              <a:latin typeface="Arial" pitchFamily="34" charset="0"/>
              <a:cs typeface="Arial" pitchFamily="34" charset="0"/>
            </a:endParaRPr>
          </a:p>
          <a:p>
            <a:endParaRPr lang="de-CH" dirty="0">
              <a:latin typeface="Arial" pitchFamily="34" charset="0"/>
              <a:cs typeface="Arial" pitchFamily="34" charset="0"/>
            </a:endParaRPr>
          </a:p>
          <a:p>
            <a:endParaRPr lang="de-CH" sz="1200" dirty="0">
              <a:latin typeface="Arial" pitchFamily="34" charset="0"/>
              <a:cs typeface="Arial" pitchFamily="34" charset="0"/>
            </a:endParaRPr>
          </a:p>
        </p:txBody>
      </p:sp>
    </p:spTree>
    <p:extLst>
      <p:ext uri="{BB962C8B-B14F-4D97-AF65-F5344CB8AC3E}">
        <p14:creationId xmlns:p14="http://schemas.microsoft.com/office/powerpoint/2010/main" val="3757907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nhaltsplatzhalter 5">
            <a:extLst>
              <a:ext uri="{FF2B5EF4-FFF2-40B4-BE49-F238E27FC236}">
                <a16:creationId xmlns:a16="http://schemas.microsoft.com/office/drawing/2014/main" id="{3971C771-5820-9098-9801-9C1CF67F3F7E}"/>
              </a:ext>
            </a:extLst>
          </p:cNvPr>
          <p:cNvSpPr>
            <a:spLocks noGrp="1"/>
          </p:cNvSpPr>
          <p:nvPr>
            <p:ph idx="1"/>
          </p:nvPr>
        </p:nvSpPr>
        <p:spPr>
          <a:xfrm>
            <a:off x="149801" y="1664404"/>
            <a:ext cx="9502517" cy="4191648"/>
          </a:xfrm>
        </p:spPr>
        <p:txBody>
          <a:bodyPr>
            <a:noAutofit/>
          </a:bodyPr>
          <a:lstStyle/>
          <a:p>
            <a:pPr marL="471582" lvl="1" indent="-342900" defTabSz="910426">
              <a:lnSpc>
                <a:spcPts val="2400"/>
              </a:lnSpc>
              <a:spcBef>
                <a:spcPts val="18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reprise automatique du droit en cas de crise (par ex. COVID) : </a:t>
            </a:r>
            <a:r>
              <a:rPr lang="fr-FR" sz="2200" dirty="0">
                <a:solidFill>
                  <a:srgbClr val="000000"/>
                </a:solidFill>
                <a:latin typeface="Arial"/>
              </a:rPr>
              <a:t>Obligations en matière de masques, de vaccination et de distance, occupation des lits d'urgence par l'UE, etc.</a:t>
            </a:r>
          </a:p>
          <a:p>
            <a:pPr marL="471582" lvl="1" indent="-342900" defTabSz="910426">
              <a:lnSpc>
                <a:spcPts val="2400"/>
              </a:lnSpc>
              <a:spcBef>
                <a:spcPts val="18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Transfert de compétences aux agences de l'UE </a:t>
            </a:r>
            <a:r>
              <a:rPr lang="de-CH" sz="2200" b="1" dirty="0">
                <a:solidFill>
                  <a:srgbClr val="000000"/>
                </a:solidFill>
                <a:latin typeface="Arial"/>
              </a:rPr>
              <a:t>: </a:t>
            </a:r>
            <a:r>
              <a:rPr lang="fr-FR" sz="2200" dirty="0">
                <a:solidFill>
                  <a:srgbClr val="000000"/>
                </a:solidFill>
                <a:latin typeface="Arial"/>
              </a:rPr>
              <a:t>Surveillance et recherche de la population suisse sans légitimation politico-démocratique</a:t>
            </a:r>
            <a:endParaRPr lang="de-CH" sz="2200" dirty="0">
              <a:solidFill>
                <a:srgbClr val="000000"/>
              </a:solidFill>
              <a:latin typeface="Arial"/>
            </a:endParaRPr>
          </a:p>
          <a:p>
            <a:pPr marL="471582" lvl="1" indent="-342900" defTabSz="910426">
              <a:lnSpc>
                <a:spcPts val="2400"/>
              </a:lnSpc>
              <a:spcBef>
                <a:spcPts val="18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les contributions et les coûts de mise en œuvre : </a:t>
            </a:r>
            <a:r>
              <a:rPr lang="fr-FR" sz="2200" dirty="0">
                <a:solidFill>
                  <a:srgbClr val="000000"/>
                </a:solidFill>
                <a:latin typeface="Arial"/>
              </a:rPr>
              <a:t>env. 25 millions (« plafond de coûts » 50 millions)</a:t>
            </a:r>
            <a:endParaRPr lang="de-CH" sz="2200" dirty="0">
              <a:solidFill>
                <a:srgbClr val="000000"/>
              </a:solidFill>
              <a:latin typeface="Arial"/>
            </a:endParaRPr>
          </a:p>
          <a:p>
            <a:pPr marL="471582" lvl="1" indent="-342900" defTabSz="910426">
              <a:lnSpc>
                <a:spcPts val="2400"/>
              </a:lnSpc>
              <a:spcBef>
                <a:spcPts val="1800"/>
              </a:spcBef>
              <a:buClr>
                <a:srgbClr val="FF0000"/>
              </a:buClr>
              <a:buFont typeface="Wingdings" panose="05000000000000000000" pitchFamily="2" charset="2"/>
              <a:buChar char="§"/>
              <a:tabLst>
                <a:tab pos="5167313" algn="l"/>
              </a:tabLst>
              <a:defRPr/>
            </a:pPr>
            <a:r>
              <a:rPr lang="fr-FR" sz="2200" b="1" dirty="0"/>
              <a:t>des privilèges pour les agences et le personnel : </a:t>
            </a:r>
            <a:r>
              <a:rPr lang="fr-FR" sz="2200" dirty="0"/>
              <a:t>Exonération fiscale, immunité (pas de poursuites pénales !), exemption des restrictions en matière d'immigration, de douane et de change et autres avantages</a:t>
            </a:r>
            <a:endParaRPr lang="de-CH" sz="2200" dirty="0">
              <a:solidFill>
                <a:srgbClr val="000000"/>
              </a:solidFill>
              <a:latin typeface="Arial"/>
            </a:endParaRPr>
          </a:p>
          <a:p>
            <a:pPr marL="471582" lvl="1" indent="-342900" defTabSz="910426">
              <a:lnSpc>
                <a:spcPts val="2400"/>
              </a:lnSpc>
              <a:spcBef>
                <a:spcPts val="800"/>
              </a:spcBef>
              <a:buClr>
                <a:srgbClr val="FF0000"/>
              </a:buClr>
              <a:buFont typeface="Wingdings" panose="05000000000000000000" pitchFamily="2" charset="2"/>
              <a:buChar char="§"/>
              <a:tabLst>
                <a:tab pos="5167313" algn="l"/>
              </a:tabLst>
              <a:defRPr/>
            </a:pPr>
            <a:endParaRPr lang="de-CH" sz="2200" b="1" dirty="0">
              <a:solidFill>
                <a:srgbClr val="000000"/>
              </a:solidFill>
              <a:latin typeface="Arial"/>
            </a:endParaRPr>
          </a:p>
        </p:txBody>
      </p:sp>
      <p:sp>
        <p:nvSpPr>
          <p:cNvPr id="4" name="Foliennummernplatzhalter 3">
            <a:extLst>
              <a:ext uri="{FF2B5EF4-FFF2-40B4-BE49-F238E27FC236}">
                <a16:creationId xmlns:a16="http://schemas.microsoft.com/office/drawing/2014/main" id="{D226037C-02DC-FBA1-E410-4586B42769F9}"/>
              </a:ext>
            </a:extLst>
          </p:cNvPr>
          <p:cNvSpPr>
            <a:spLocks noGrp="1"/>
          </p:cNvSpPr>
          <p:nvPr>
            <p:ph type="sldNum" sz="quarter" idx="12"/>
          </p:nvPr>
        </p:nvSpPr>
        <p:spPr/>
        <p:txBody>
          <a:bodyPr/>
          <a:lstStyle/>
          <a:p>
            <a:fld id="{1B101894-CD26-4755-B2AE-6750C1357069}" type="slidenum">
              <a:rPr lang="de-CH" noProof="0" smtClean="0"/>
              <a:t>26</a:t>
            </a:fld>
            <a:endParaRPr lang="de-CH" noProof="0" dirty="0"/>
          </a:p>
        </p:txBody>
      </p:sp>
      <p:sp>
        <p:nvSpPr>
          <p:cNvPr id="8" name="Titel 1">
            <a:extLst>
              <a:ext uri="{FF2B5EF4-FFF2-40B4-BE49-F238E27FC236}">
                <a16:creationId xmlns:a16="http://schemas.microsoft.com/office/drawing/2014/main" id="{D99E96FE-48FD-FB2C-9711-8D4DF4D1C0FA}"/>
              </a:ext>
            </a:extLst>
          </p:cNvPr>
          <p:cNvSpPr txBox="1">
            <a:spLocks/>
          </p:cNvSpPr>
          <p:nvPr/>
        </p:nvSpPr>
        <p:spPr>
          <a:xfrm>
            <a:off x="234870" y="375081"/>
            <a:ext cx="9577430" cy="7164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endParaRPr lang="de-CH" dirty="0">
              <a:latin typeface="Arial" pitchFamily="34" charset="0"/>
              <a:cs typeface="Arial" pitchFamily="34" charset="0"/>
            </a:endParaRPr>
          </a:p>
          <a:p>
            <a:r>
              <a:rPr lang="de-CH" dirty="0">
                <a:latin typeface="Arial" pitchFamily="34" charset="0"/>
                <a:cs typeface="Arial" pitchFamily="34" charset="0"/>
              </a:rPr>
              <a:t>Santé</a:t>
            </a:r>
            <a:endParaRPr lang="de-CH" dirty="0">
              <a:latin typeface="+mn-lt"/>
            </a:endParaRPr>
          </a:p>
        </p:txBody>
      </p:sp>
    </p:spTree>
    <p:extLst>
      <p:ext uri="{BB962C8B-B14F-4D97-AF65-F5344CB8AC3E}">
        <p14:creationId xmlns:p14="http://schemas.microsoft.com/office/powerpoint/2010/main" val="535749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17B1A-F243-AB25-9248-140A3BFD6E6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23F447-0B84-BAD3-659E-A49450802883}"/>
              </a:ext>
            </a:extLst>
          </p:cNvPr>
          <p:cNvSpPr>
            <a:spLocks noGrp="1"/>
          </p:cNvSpPr>
          <p:nvPr>
            <p:ph type="title"/>
          </p:nvPr>
        </p:nvSpPr>
        <p:spPr>
          <a:xfrm>
            <a:off x="277200" y="594000"/>
            <a:ext cx="9334800" cy="716400"/>
          </a:xfrm>
        </p:spPr>
        <p:txBody>
          <a:bodyPr anchor="t">
            <a:normAutofit/>
          </a:bodyPr>
          <a:lstStyle/>
          <a:p>
            <a:pPr>
              <a:lnSpc>
                <a:spcPct val="90000"/>
              </a:lnSpc>
            </a:pPr>
            <a:r>
              <a:rPr lang="de-CH" dirty="0" err="1">
                <a:solidFill>
                  <a:srgbClr val="FF0000"/>
                </a:solidFill>
                <a:latin typeface="+mn-lt"/>
              </a:rPr>
              <a:t>L'exemple</a:t>
            </a:r>
            <a:r>
              <a:rPr lang="de-CH" dirty="0">
                <a:solidFill>
                  <a:srgbClr val="FF0000"/>
                </a:solidFill>
                <a:latin typeface="+mn-lt"/>
              </a:rPr>
              <a:t> </a:t>
            </a:r>
            <a:r>
              <a:rPr lang="de-CH" dirty="0" err="1">
                <a:solidFill>
                  <a:srgbClr val="FF0000"/>
                </a:solidFill>
                <a:latin typeface="+mn-lt"/>
              </a:rPr>
              <a:t>concret</a:t>
            </a:r>
            <a:r>
              <a:rPr lang="de-CH" dirty="0">
                <a:solidFill>
                  <a:srgbClr val="FF0000"/>
                </a:solidFill>
                <a:latin typeface="+mn-lt"/>
              </a:rPr>
              <a:t> : la </a:t>
            </a:r>
            <a:r>
              <a:rPr lang="de-CH" dirty="0" err="1">
                <a:solidFill>
                  <a:srgbClr val="FF0000"/>
                </a:solidFill>
                <a:latin typeface="+mn-lt"/>
              </a:rPr>
              <a:t>santé</a:t>
            </a:r>
            <a:br>
              <a:rPr lang="de-CH" dirty="0">
                <a:latin typeface="+mn-lt"/>
              </a:rPr>
            </a:br>
            <a:r>
              <a:rPr lang="fr-FR" dirty="0">
                <a:latin typeface="+mn-lt"/>
              </a:rPr>
              <a:t>L'UE impose des mesures en situation de crise</a:t>
            </a:r>
            <a:endParaRPr lang="de-CH" dirty="0">
              <a:latin typeface="+mn-lt"/>
            </a:endParaRPr>
          </a:p>
        </p:txBody>
      </p:sp>
      <p:sp>
        <p:nvSpPr>
          <p:cNvPr id="3" name="Inhaltsplatzhalter 2">
            <a:extLst>
              <a:ext uri="{FF2B5EF4-FFF2-40B4-BE49-F238E27FC236}">
                <a16:creationId xmlns:a16="http://schemas.microsoft.com/office/drawing/2014/main" id="{F417DF3E-6466-BAAD-2DAB-A282CA745C49}"/>
              </a:ext>
            </a:extLst>
          </p:cNvPr>
          <p:cNvSpPr>
            <a:spLocks noGrp="1"/>
          </p:cNvSpPr>
          <p:nvPr>
            <p:ph sz="half" idx="2"/>
          </p:nvPr>
        </p:nvSpPr>
        <p:spPr>
          <a:xfrm>
            <a:off x="4963989" y="1569599"/>
            <a:ext cx="4601050" cy="4611600"/>
          </a:xfrm>
        </p:spPr>
        <p:txBody>
          <a:bodyPr>
            <a:noAutofit/>
          </a:bodyPr>
          <a:lstStyle/>
          <a:p>
            <a:pPr marL="0" indent="0">
              <a:spcBef>
                <a:spcPts val="0"/>
              </a:spcBef>
              <a:spcAft>
                <a:spcPts val="1200"/>
              </a:spcAft>
              <a:buNone/>
            </a:pPr>
            <a:r>
              <a:rPr lang="de-DE" sz="2000" b="1" dirty="0" err="1"/>
              <a:t>Important</a:t>
            </a:r>
            <a:r>
              <a:rPr lang="de-DE" sz="2000" b="1" dirty="0"/>
              <a:t> :</a:t>
            </a:r>
            <a:r>
              <a:rPr lang="de-DE" sz="2000" dirty="0"/>
              <a:t> </a:t>
            </a:r>
            <a:r>
              <a:rPr lang="fr-FR" sz="2000" dirty="0"/>
              <a:t> La Suisse a géré la crise de Corona de manière bien plus pragmatique et efficace que la plupart des pays de l'UE</a:t>
            </a:r>
            <a:r>
              <a:rPr lang="de-DE" sz="2000" dirty="0"/>
              <a:t>. </a:t>
            </a:r>
          </a:p>
          <a:p>
            <a:pPr marL="0" indent="0">
              <a:spcBef>
                <a:spcPts val="0"/>
              </a:spcBef>
              <a:spcAft>
                <a:spcPts val="1200"/>
              </a:spcAft>
              <a:buNone/>
            </a:pPr>
            <a:endParaRPr lang="de-DE" sz="2000" dirty="0"/>
          </a:p>
          <a:p>
            <a:pPr marL="0" indent="0">
              <a:spcBef>
                <a:spcPts val="0"/>
              </a:spcBef>
              <a:spcAft>
                <a:spcPts val="1200"/>
              </a:spcAft>
              <a:buNone/>
            </a:pPr>
            <a:r>
              <a:rPr lang="fr-FR" sz="2000" dirty="0"/>
              <a:t>L'accord sur la santé vise à instaurer une politique de mesures uniformes, dirigée par l'UE, en cas de crise : Vaccination obligatoire, port du masque, couvre-feu, etc.</a:t>
            </a:r>
            <a:endParaRPr lang="de-DE" sz="2000" dirty="0"/>
          </a:p>
          <a:p>
            <a:pPr marL="0" indent="0">
              <a:spcBef>
                <a:spcPts val="0"/>
              </a:spcBef>
              <a:spcAft>
                <a:spcPts val="1200"/>
              </a:spcAft>
              <a:buNone/>
            </a:pPr>
            <a:endParaRPr lang="de-CH" sz="2000" b="1" dirty="0"/>
          </a:p>
        </p:txBody>
      </p:sp>
      <p:sp>
        <p:nvSpPr>
          <p:cNvPr id="4" name="Foliennummernplatzhalter 3">
            <a:extLst>
              <a:ext uri="{FF2B5EF4-FFF2-40B4-BE49-F238E27FC236}">
                <a16:creationId xmlns:a16="http://schemas.microsoft.com/office/drawing/2014/main" id="{8C8C2929-DDD8-0DE0-084D-B7432367F9C7}"/>
              </a:ext>
            </a:extLst>
          </p:cNvPr>
          <p:cNvSpPr>
            <a:spLocks noGrp="1"/>
          </p:cNvSpPr>
          <p:nvPr>
            <p:ph type="sldNum" sz="quarter" idx="12"/>
          </p:nvPr>
        </p:nvSpPr>
        <p:spPr>
          <a:xfrm>
            <a:off x="9072000" y="6573600"/>
            <a:ext cx="540001" cy="183600"/>
          </a:xfrm>
        </p:spPr>
        <p:txBody>
          <a:bodyPr wrap="square" anchor="t">
            <a:normAutofit/>
          </a:bodyPr>
          <a:lstStyle/>
          <a:p>
            <a:pPr>
              <a:spcAft>
                <a:spcPts val="600"/>
              </a:spcAft>
            </a:pPr>
            <a:fld id="{1B101894-CD26-4755-B2AE-6750C1357069}" type="slidenum">
              <a:rPr lang="en-US" smtClean="0"/>
              <a:pPr>
                <a:spcAft>
                  <a:spcPts val="600"/>
                </a:spcAft>
              </a:pPr>
              <a:t>27</a:t>
            </a:fld>
            <a:endParaRPr lang="en-US"/>
          </a:p>
        </p:txBody>
      </p:sp>
      <p:pic>
        <p:nvPicPr>
          <p:cNvPr id="6" name="Grafik 5">
            <a:extLst>
              <a:ext uri="{FF2B5EF4-FFF2-40B4-BE49-F238E27FC236}">
                <a16:creationId xmlns:a16="http://schemas.microsoft.com/office/drawing/2014/main" id="{BDF1D1E5-5E63-B478-4872-EDECD11BA0D4}"/>
              </a:ext>
            </a:extLst>
          </p:cNvPr>
          <p:cNvPicPr>
            <a:picLocks noChangeAspect="1"/>
          </p:cNvPicPr>
          <p:nvPr/>
        </p:nvPicPr>
        <p:blipFill>
          <a:blip r:embed="rId3"/>
          <a:stretch>
            <a:fillRect/>
          </a:stretch>
        </p:blipFill>
        <p:spPr>
          <a:xfrm>
            <a:off x="340961" y="4116805"/>
            <a:ext cx="3959819" cy="2640395"/>
          </a:xfrm>
          <a:prstGeom prst="rect">
            <a:avLst/>
          </a:prstGeom>
        </p:spPr>
      </p:pic>
      <p:pic>
        <p:nvPicPr>
          <p:cNvPr id="7" name="Grafik 6">
            <a:extLst>
              <a:ext uri="{FF2B5EF4-FFF2-40B4-BE49-F238E27FC236}">
                <a16:creationId xmlns:a16="http://schemas.microsoft.com/office/drawing/2014/main" id="{2F7D94F3-A8C7-BAE4-08B0-FDF616EB7BD4}"/>
              </a:ext>
            </a:extLst>
          </p:cNvPr>
          <p:cNvPicPr>
            <a:picLocks noChangeAspect="1"/>
          </p:cNvPicPr>
          <p:nvPr/>
        </p:nvPicPr>
        <p:blipFill>
          <a:blip r:embed="rId4"/>
          <a:stretch>
            <a:fillRect/>
          </a:stretch>
        </p:blipFill>
        <p:spPr>
          <a:xfrm>
            <a:off x="340961" y="1506531"/>
            <a:ext cx="3208579" cy="2495735"/>
          </a:xfrm>
          <a:prstGeom prst="rect">
            <a:avLst/>
          </a:prstGeom>
        </p:spPr>
      </p:pic>
    </p:spTree>
    <p:extLst>
      <p:ext uri="{BB962C8B-B14F-4D97-AF65-F5344CB8AC3E}">
        <p14:creationId xmlns:p14="http://schemas.microsoft.com/office/powerpoint/2010/main" val="2435119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081A1-7AFF-B6E5-EF5A-672239749089}"/>
            </a:ext>
          </a:extLst>
        </p:cNvPr>
        <p:cNvGrpSpPr/>
        <p:nvPr/>
      </p:nvGrpSpPr>
      <p:grpSpPr>
        <a:xfrm>
          <a:off x="0" y="0"/>
          <a:ext cx="0" cy="0"/>
          <a:chOff x="0" y="0"/>
          <a:chExt cx="0" cy="0"/>
        </a:xfrm>
      </p:grpSpPr>
      <p:sp>
        <p:nvSpPr>
          <p:cNvPr id="12" name="Inhaltsplatzhalter 5">
            <a:extLst>
              <a:ext uri="{FF2B5EF4-FFF2-40B4-BE49-F238E27FC236}">
                <a16:creationId xmlns:a16="http://schemas.microsoft.com/office/drawing/2014/main" id="{FF9F5B83-8A09-AE1D-2C92-7C37D3514023}"/>
              </a:ext>
            </a:extLst>
          </p:cNvPr>
          <p:cNvSpPr>
            <a:spLocks noGrp="1"/>
          </p:cNvSpPr>
          <p:nvPr>
            <p:ph idx="1"/>
          </p:nvPr>
        </p:nvSpPr>
        <p:spPr>
          <a:xfrm>
            <a:off x="149801" y="1664404"/>
            <a:ext cx="9502517" cy="4191648"/>
          </a:xfrm>
        </p:spPr>
        <p:txBody>
          <a:bodyPr>
            <a:noAutofit/>
          </a:bodyPr>
          <a:lstStyle/>
          <a:p>
            <a:pPr marL="471582" lvl="1" indent="-342900" defTabSz="910426">
              <a:lnSpc>
                <a:spcPts val="2400"/>
              </a:lnSpc>
              <a:spcBef>
                <a:spcPts val="18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L'autorisation de mise sur le marché suisse allégée est un soulagement pour les entreprises</a:t>
            </a:r>
            <a:r>
              <a:rPr lang="de-DE" sz="2200" b="1" dirty="0">
                <a:solidFill>
                  <a:srgbClr val="000000"/>
                </a:solidFill>
                <a:latin typeface="Arial"/>
              </a:rPr>
              <a:t>. </a:t>
            </a:r>
            <a:r>
              <a:rPr lang="fr-FR" sz="2200" dirty="0">
                <a:solidFill>
                  <a:srgbClr val="000000"/>
                </a:solidFill>
                <a:latin typeface="Arial"/>
              </a:rPr>
              <a:t>Mais se rattacher pour cela à l'UE en crise et prendre en charge toute la bureaucratie européenne ? Non</a:t>
            </a:r>
            <a:r>
              <a:rPr lang="de-DE" sz="2200" dirty="0">
                <a:solidFill>
                  <a:srgbClr val="000000"/>
                </a:solidFill>
                <a:latin typeface="Arial"/>
              </a:rPr>
              <a:t>.</a:t>
            </a:r>
            <a:endParaRPr lang="de-DE" sz="2200" b="1" dirty="0">
              <a:solidFill>
                <a:srgbClr val="000000"/>
              </a:solidFill>
              <a:latin typeface="Arial"/>
            </a:endParaRPr>
          </a:p>
          <a:p>
            <a:pPr marL="471582" lvl="1" indent="-342900" defTabSz="910426">
              <a:lnSpc>
                <a:spcPts val="2400"/>
              </a:lnSpc>
              <a:spcBef>
                <a:spcPts val="18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Coûts supplémentaires de 0.2 à 0.4% maximum de la valeur des exportations suisses vers l'Europe.</a:t>
            </a:r>
          </a:p>
          <a:p>
            <a:pPr marL="471582" lvl="1" indent="-342900" defTabSz="910426">
              <a:lnSpc>
                <a:spcPts val="2400"/>
              </a:lnSpc>
              <a:spcBef>
                <a:spcPts val="800"/>
              </a:spcBef>
              <a:buClr>
                <a:srgbClr val="FF0000"/>
              </a:buClr>
              <a:buFont typeface="Wingdings" panose="05000000000000000000" pitchFamily="2" charset="2"/>
              <a:buChar char="§"/>
              <a:tabLst>
                <a:tab pos="5167313" algn="l"/>
              </a:tabLst>
              <a:defRPr/>
            </a:pPr>
            <a:r>
              <a:rPr lang="de-CH" sz="2200" b="1" dirty="0">
                <a:solidFill>
                  <a:srgbClr val="000000"/>
                </a:solidFill>
                <a:latin typeface="Arial"/>
              </a:rPr>
              <a:t>A </a:t>
            </a:r>
            <a:r>
              <a:rPr lang="de-CH" sz="2200" b="1" dirty="0" err="1">
                <a:solidFill>
                  <a:srgbClr val="000000"/>
                </a:solidFill>
                <a:latin typeface="Arial"/>
              </a:rPr>
              <a:t>titre</a:t>
            </a:r>
            <a:r>
              <a:rPr lang="de-CH" sz="2200" b="1" dirty="0">
                <a:solidFill>
                  <a:srgbClr val="000000"/>
                </a:solidFill>
                <a:latin typeface="Arial"/>
              </a:rPr>
              <a:t> de </a:t>
            </a:r>
            <a:r>
              <a:rPr lang="de-CH" sz="2200" b="1" dirty="0" err="1">
                <a:solidFill>
                  <a:srgbClr val="000000"/>
                </a:solidFill>
                <a:latin typeface="Arial"/>
              </a:rPr>
              <a:t>comparaison</a:t>
            </a:r>
            <a:r>
              <a:rPr lang="de-CH" sz="2200" b="1" dirty="0">
                <a:solidFill>
                  <a:srgbClr val="000000"/>
                </a:solidFill>
                <a:latin typeface="Arial"/>
              </a:rPr>
              <a:t> : </a:t>
            </a:r>
            <a:r>
              <a:rPr lang="fr-FR" sz="2200" dirty="0" err="1">
                <a:solidFill>
                  <a:srgbClr val="000000"/>
                </a:solidFill>
                <a:latin typeface="Arial"/>
              </a:rPr>
              <a:t>Ev</a:t>
            </a:r>
            <a:r>
              <a:rPr lang="fr-FR" sz="2200" dirty="0">
                <a:solidFill>
                  <a:srgbClr val="000000"/>
                </a:solidFill>
                <a:latin typeface="Arial"/>
              </a:rPr>
              <a:t>. 250 à 500 millions de francs sans ARM. Mais : les entreprises suisses doivent payer 180 millions de redevances SSR par an uniquement. </a:t>
            </a:r>
            <a:endParaRPr lang="de-CH" sz="2200" dirty="0">
              <a:solidFill>
                <a:srgbClr val="000000"/>
              </a:solidFill>
              <a:latin typeface="Arial"/>
            </a:endParaRPr>
          </a:p>
          <a:p>
            <a:pPr marL="471582" lvl="1" indent="-342900" defTabSz="910426">
              <a:lnSpc>
                <a:spcPts val="2400"/>
              </a:lnSpc>
              <a:spcBef>
                <a:spcPts val="8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Tous les produits Tech sont soumis au système CE de l'UE. </a:t>
            </a:r>
            <a:r>
              <a:rPr lang="fr-FR" sz="2200" dirty="0">
                <a:solidFill>
                  <a:srgbClr val="000000"/>
                </a:solidFill>
                <a:latin typeface="Arial"/>
              </a:rPr>
              <a:t>Tout producteur dans le monde peut répondre à cette norme CE et exporter vers l'UE. </a:t>
            </a:r>
            <a:endParaRPr lang="de-CH" sz="2200" b="1" dirty="0">
              <a:solidFill>
                <a:srgbClr val="000000"/>
              </a:solidFill>
              <a:latin typeface="Arial"/>
            </a:endParaRPr>
          </a:p>
        </p:txBody>
      </p:sp>
      <p:sp>
        <p:nvSpPr>
          <p:cNvPr id="4" name="Foliennummernplatzhalter 3">
            <a:extLst>
              <a:ext uri="{FF2B5EF4-FFF2-40B4-BE49-F238E27FC236}">
                <a16:creationId xmlns:a16="http://schemas.microsoft.com/office/drawing/2014/main" id="{A7F2FAD6-6689-C9EA-492B-851B7EE93AF7}"/>
              </a:ext>
            </a:extLst>
          </p:cNvPr>
          <p:cNvSpPr>
            <a:spLocks noGrp="1"/>
          </p:cNvSpPr>
          <p:nvPr>
            <p:ph type="sldNum" sz="quarter" idx="12"/>
          </p:nvPr>
        </p:nvSpPr>
        <p:spPr/>
        <p:txBody>
          <a:bodyPr/>
          <a:lstStyle/>
          <a:p>
            <a:fld id="{1B101894-CD26-4755-B2AE-6750C1357069}" type="slidenum">
              <a:rPr lang="de-CH" noProof="0" smtClean="0"/>
              <a:t>28</a:t>
            </a:fld>
            <a:endParaRPr lang="de-CH" noProof="0" dirty="0"/>
          </a:p>
        </p:txBody>
      </p:sp>
      <p:sp>
        <p:nvSpPr>
          <p:cNvPr id="8" name="Titel 1">
            <a:extLst>
              <a:ext uri="{FF2B5EF4-FFF2-40B4-BE49-F238E27FC236}">
                <a16:creationId xmlns:a16="http://schemas.microsoft.com/office/drawing/2014/main" id="{5DC50D98-6093-E72A-B6F5-0A75B5C19C30}"/>
              </a:ext>
            </a:extLst>
          </p:cNvPr>
          <p:cNvSpPr txBox="1">
            <a:spLocks/>
          </p:cNvSpPr>
          <p:nvPr/>
        </p:nvSpPr>
        <p:spPr>
          <a:xfrm>
            <a:off x="234870" y="375081"/>
            <a:ext cx="7585297" cy="7164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r>
              <a:rPr lang="fr-FR" dirty="0">
                <a:latin typeface="Arial" pitchFamily="34" charset="0"/>
                <a:cs typeface="Arial" pitchFamily="34" charset="0"/>
              </a:rPr>
              <a:t>ARM : reconnaissance mutuelle des autorisations de mise sur le marché (certifications) </a:t>
            </a:r>
          </a:p>
        </p:txBody>
      </p:sp>
    </p:spTree>
    <p:extLst>
      <p:ext uri="{BB962C8B-B14F-4D97-AF65-F5344CB8AC3E}">
        <p14:creationId xmlns:p14="http://schemas.microsoft.com/office/powerpoint/2010/main" val="86357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0A1FE-6269-A500-F82E-5EF775E1BE7F}"/>
              </a:ext>
            </a:extLst>
          </p:cNvPr>
          <p:cNvSpPr>
            <a:spLocks noGrp="1"/>
          </p:cNvSpPr>
          <p:nvPr>
            <p:ph type="title"/>
          </p:nvPr>
        </p:nvSpPr>
        <p:spPr/>
        <p:txBody>
          <a:bodyPr/>
          <a:lstStyle/>
          <a:p>
            <a:r>
              <a:rPr lang="de-CH" dirty="0">
                <a:latin typeface="+mn-lt"/>
              </a:rPr>
              <a:t>De </a:t>
            </a:r>
            <a:r>
              <a:rPr lang="de-CH" dirty="0" err="1">
                <a:latin typeface="+mn-lt"/>
              </a:rPr>
              <a:t>quoi</a:t>
            </a:r>
            <a:r>
              <a:rPr lang="de-CH" dirty="0">
                <a:latin typeface="+mn-lt"/>
              </a:rPr>
              <a:t> </a:t>
            </a:r>
            <a:r>
              <a:rPr lang="de-CH" dirty="0" err="1">
                <a:latin typeface="+mn-lt"/>
              </a:rPr>
              <a:t>s'agit</a:t>
            </a:r>
            <a:r>
              <a:rPr lang="de-CH" dirty="0">
                <a:latin typeface="+mn-lt"/>
              </a:rPr>
              <a:t>-il </a:t>
            </a:r>
            <a:r>
              <a:rPr lang="de-CH" noProof="0" dirty="0">
                <a:latin typeface="+mn-lt"/>
              </a:rPr>
              <a:t>?</a:t>
            </a:r>
          </a:p>
        </p:txBody>
      </p:sp>
      <p:sp>
        <p:nvSpPr>
          <p:cNvPr id="4" name="Foliennummernplatzhalter 3">
            <a:extLst>
              <a:ext uri="{FF2B5EF4-FFF2-40B4-BE49-F238E27FC236}">
                <a16:creationId xmlns:a16="http://schemas.microsoft.com/office/drawing/2014/main" id="{18BE5035-24E0-2ACB-3072-4E73301FE39E}"/>
              </a:ext>
            </a:extLst>
          </p:cNvPr>
          <p:cNvSpPr>
            <a:spLocks noGrp="1"/>
          </p:cNvSpPr>
          <p:nvPr>
            <p:ph type="sldNum" sz="quarter" idx="12"/>
          </p:nvPr>
        </p:nvSpPr>
        <p:spPr/>
        <p:txBody>
          <a:bodyPr/>
          <a:lstStyle/>
          <a:p>
            <a:fld id="{1B101894-CD26-4755-B2AE-6750C1357069}" type="slidenum">
              <a:rPr lang="de-CH" noProof="0" smtClean="0"/>
              <a:t>2</a:t>
            </a:fld>
            <a:endParaRPr lang="de-CH" noProof="0" dirty="0"/>
          </a:p>
        </p:txBody>
      </p:sp>
      <p:graphicFrame>
        <p:nvGraphicFramePr>
          <p:cNvPr id="7" name="Diagramm 6"/>
          <p:cNvGraphicFramePr/>
          <p:nvPr>
            <p:extLst>
              <p:ext uri="{D42A27DB-BD31-4B8C-83A1-F6EECF244321}">
                <p14:modId xmlns:p14="http://schemas.microsoft.com/office/powerpoint/2010/main" val="3440182242"/>
              </p:ext>
            </p:extLst>
          </p:nvPr>
        </p:nvGraphicFramePr>
        <p:xfrm>
          <a:off x="5932646" y="2341155"/>
          <a:ext cx="3139354" cy="180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feld 7"/>
          <p:cNvSpPr txBox="1"/>
          <p:nvPr/>
        </p:nvSpPr>
        <p:spPr>
          <a:xfrm>
            <a:off x="704850" y="1593442"/>
            <a:ext cx="4956647" cy="400110"/>
          </a:xfrm>
          <a:prstGeom prst="rect">
            <a:avLst/>
          </a:prstGeom>
          <a:noFill/>
        </p:spPr>
        <p:txBody>
          <a:bodyPr wrap="square" rtlCol="0">
            <a:spAutoFit/>
          </a:bodyPr>
          <a:lstStyle/>
          <a:p>
            <a:pPr algn="ctr"/>
            <a:r>
              <a:rPr lang="de-CH" sz="2000" b="1" dirty="0">
                <a:latin typeface="Arial" panose="020B0604020202020204" pitchFamily="34" charset="0"/>
                <a:cs typeface="Arial" panose="020B0604020202020204" pitchFamily="34" charset="0"/>
              </a:rPr>
              <a:t>« </a:t>
            </a:r>
            <a:r>
              <a:rPr lang="de-CH" sz="2000" b="1" dirty="0" err="1">
                <a:latin typeface="Arial" panose="020B0604020202020204" pitchFamily="34" charset="0"/>
                <a:cs typeface="Arial" panose="020B0604020202020204" pitchFamily="34" charset="0"/>
              </a:rPr>
              <a:t>Paquet</a:t>
            </a:r>
            <a:r>
              <a:rPr lang="de-CH" sz="2000" b="1" dirty="0">
                <a:latin typeface="Arial" panose="020B0604020202020204" pitchFamily="34" charset="0"/>
                <a:cs typeface="Arial" panose="020B0604020202020204" pitchFamily="34" charset="0"/>
              </a:rPr>
              <a:t> de </a:t>
            </a:r>
            <a:r>
              <a:rPr lang="de-CH" sz="2000" b="1" dirty="0" err="1">
                <a:latin typeface="Arial" panose="020B0604020202020204" pitchFamily="34" charset="0"/>
                <a:cs typeface="Arial" panose="020B0604020202020204" pitchFamily="34" charset="0"/>
              </a:rPr>
              <a:t>stabilisation</a:t>
            </a:r>
            <a:r>
              <a:rPr lang="de-CH" sz="2000" b="1" dirty="0">
                <a:latin typeface="Arial" panose="020B0604020202020204" pitchFamily="34" charset="0"/>
                <a:cs typeface="Arial" panose="020B0604020202020204" pitchFamily="34" charset="0"/>
              </a:rPr>
              <a:t> »</a:t>
            </a:r>
            <a:endParaRPr lang="de-CH" sz="2000" b="1" noProof="0" dirty="0">
              <a:latin typeface="Arial" panose="020B0604020202020204" pitchFamily="34" charset="0"/>
              <a:cs typeface="Arial" panose="020B0604020202020204" pitchFamily="34" charset="0"/>
            </a:endParaRPr>
          </a:p>
        </p:txBody>
      </p:sp>
      <p:sp>
        <p:nvSpPr>
          <p:cNvPr id="9" name="Textfeld 8"/>
          <p:cNvSpPr txBox="1"/>
          <p:nvPr/>
        </p:nvSpPr>
        <p:spPr>
          <a:xfrm>
            <a:off x="5615826" y="1629385"/>
            <a:ext cx="3896663" cy="400110"/>
          </a:xfrm>
          <a:prstGeom prst="rect">
            <a:avLst/>
          </a:prstGeom>
          <a:noFill/>
        </p:spPr>
        <p:txBody>
          <a:bodyPr wrap="square" rtlCol="0">
            <a:spAutoFit/>
          </a:bodyPr>
          <a:lstStyle/>
          <a:p>
            <a:pPr algn="ctr"/>
            <a:r>
              <a:rPr lang="de-CH" sz="2000" b="1" dirty="0">
                <a:latin typeface="Arial" panose="020B0604020202020204" pitchFamily="34" charset="0"/>
                <a:cs typeface="Arial" panose="020B0604020202020204" pitchFamily="34" charset="0"/>
              </a:rPr>
              <a:t>« </a:t>
            </a:r>
            <a:r>
              <a:rPr lang="de-CH" sz="2000" b="1" dirty="0" err="1">
                <a:latin typeface="Arial" panose="020B0604020202020204" pitchFamily="34" charset="0"/>
                <a:cs typeface="Arial" panose="020B0604020202020204" pitchFamily="34" charset="0"/>
              </a:rPr>
              <a:t>Développement</a:t>
            </a:r>
            <a:r>
              <a:rPr lang="de-CH" sz="2000" b="1" dirty="0">
                <a:latin typeface="Arial" panose="020B0604020202020204" pitchFamily="34" charset="0"/>
                <a:cs typeface="Arial" panose="020B0604020202020204" pitchFamily="34" charset="0"/>
              </a:rPr>
              <a:t> </a:t>
            </a:r>
            <a:r>
              <a:rPr lang="de-CH" sz="2000" b="1" dirty="0" err="1">
                <a:latin typeface="Arial" panose="020B0604020202020204" pitchFamily="34" charset="0"/>
                <a:cs typeface="Arial" panose="020B0604020202020204" pitchFamily="34" charset="0"/>
              </a:rPr>
              <a:t>ultérieur</a:t>
            </a:r>
            <a:r>
              <a:rPr lang="de-CH" sz="2000" b="1" dirty="0">
                <a:latin typeface="Arial" panose="020B0604020202020204" pitchFamily="34" charset="0"/>
                <a:cs typeface="Arial" panose="020B0604020202020204" pitchFamily="34" charset="0"/>
              </a:rPr>
              <a:t> »</a:t>
            </a:r>
            <a:endParaRPr lang="de-CH" sz="2000" b="1" noProof="0" dirty="0">
              <a:latin typeface="Arial" panose="020B0604020202020204" pitchFamily="34" charset="0"/>
              <a:cs typeface="Arial" panose="020B0604020202020204" pitchFamily="34" charset="0"/>
            </a:endParaRPr>
          </a:p>
        </p:txBody>
      </p:sp>
      <p:graphicFrame>
        <p:nvGraphicFramePr>
          <p:cNvPr id="10" name="Diagramm 9"/>
          <p:cNvGraphicFramePr/>
          <p:nvPr>
            <p:extLst>
              <p:ext uri="{D42A27DB-BD31-4B8C-83A1-F6EECF244321}">
                <p14:modId xmlns:p14="http://schemas.microsoft.com/office/powerpoint/2010/main" val="196440484"/>
              </p:ext>
            </p:extLst>
          </p:nvPr>
        </p:nvGraphicFramePr>
        <p:xfrm>
          <a:off x="892086" y="1905681"/>
          <a:ext cx="4536504" cy="27363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feld 10"/>
          <p:cNvSpPr txBox="1"/>
          <p:nvPr/>
        </p:nvSpPr>
        <p:spPr>
          <a:xfrm>
            <a:off x="1093791" y="5346005"/>
            <a:ext cx="4232952" cy="740845"/>
          </a:xfrm>
          <a:prstGeom prst="rect">
            <a:avLst/>
          </a:prstGeom>
          <a:noFill/>
        </p:spPr>
        <p:txBody>
          <a:bodyPr wrap="square" lIns="90000" tIns="46800" rIns="90000" bIns="46800" rtlCol="0">
            <a:spAutoFit/>
          </a:bodyPr>
          <a:lstStyle/>
          <a:p>
            <a:pPr marL="180975" indent="-180975"/>
            <a:r>
              <a:rPr lang="de-CH" sz="1400" b="1" noProof="0" dirty="0">
                <a:latin typeface="Arial" pitchFamily="34" charset="0"/>
                <a:cs typeface="Arial" pitchFamily="34" charset="0"/>
              </a:rPr>
              <a:t>* </a:t>
            </a:r>
            <a:r>
              <a:rPr lang="fr-FR" sz="1400" b="1" dirty="0">
                <a:latin typeface="Arial" pitchFamily="34" charset="0"/>
                <a:cs typeface="Arial" pitchFamily="34" charset="0"/>
              </a:rPr>
              <a:t>également pour tous les futurs accords du marché intérieur (ALE, accord sur les services financiers</a:t>
            </a:r>
            <a:r>
              <a:rPr lang="de-CH" sz="1400" b="1" noProof="0" dirty="0">
                <a:latin typeface="Arial" pitchFamily="34" charset="0"/>
                <a:cs typeface="Arial" pitchFamily="34" charset="0"/>
              </a:rPr>
              <a:t>, etc.)</a:t>
            </a:r>
          </a:p>
        </p:txBody>
      </p:sp>
      <p:sp>
        <p:nvSpPr>
          <p:cNvPr id="15" name="Textfeld 14">
            <a:extLst>
              <a:ext uri="{FF2B5EF4-FFF2-40B4-BE49-F238E27FC236}">
                <a16:creationId xmlns:a16="http://schemas.microsoft.com/office/drawing/2014/main" id="{E5EBC3DF-E2B9-8792-A013-0A9695ADC158}"/>
              </a:ext>
            </a:extLst>
          </p:cNvPr>
          <p:cNvSpPr txBox="1"/>
          <p:nvPr/>
        </p:nvSpPr>
        <p:spPr>
          <a:xfrm>
            <a:off x="2355189" y="4391180"/>
            <a:ext cx="1877852" cy="844269"/>
          </a:xfrm>
          <a:prstGeom prst="rect">
            <a:avLst/>
          </a:prstGeom>
          <a:solidFill>
            <a:schemeClr val="accent4">
              <a:lumMod val="20000"/>
              <a:lumOff val="80000"/>
            </a:schemeClr>
          </a:solidFill>
          <a:ln w="28575">
            <a:solidFill>
              <a:schemeClr val="bg2"/>
            </a:solidFill>
          </a:ln>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dirty="0">
                <a:solidFill>
                  <a:schemeClr val="tx1"/>
                </a:solidFill>
                <a:latin typeface="Arial" panose="020B0604020202020204" pitchFamily="34" charset="0"/>
                <a:cs typeface="Arial" panose="020B0604020202020204" pitchFamily="34" charset="0"/>
              </a:rPr>
              <a:t>Mécanisme incluant la « contribution suisse »</a:t>
            </a:r>
            <a:r>
              <a:rPr lang="de-CH" sz="1600" b="1" kern="1200" noProof="0" dirty="0">
                <a:solidFill>
                  <a:schemeClr val="tx1"/>
                </a:solidFill>
                <a:latin typeface="Arial" panose="020B0604020202020204" pitchFamily="34" charset="0"/>
                <a:cs typeface="Arial" panose="020B0604020202020204" pitchFamily="34" charset="0"/>
              </a:rPr>
              <a:t>*</a:t>
            </a:r>
          </a:p>
        </p:txBody>
      </p:sp>
      <p:sp>
        <p:nvSpPr>
          <p:cNvPr id="3" name="Rechteck 2"/>
          <p:cNvSpPr/>
          <p:nvPr/>
        </p:nvSpPr>
        <p:spPr>
          <a:xfrm>
            <a:off x="704850" y="2188723"/>
            <a:ext cx="4956648" cy="3891064"/>
          </a:xfrm>
          <a:prstGeom prst="rect">
            <a:avLst/>
          </a:prstGeom>
          <a:no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de-CH" sz="1200" dirty="0">
              <a:latin typeface="+mn-lt"/>
            </a:endParaRPr>
          </a:p>
        </p:txBody>
      </p:sp>
      <p:sp>
        <p:nvSpPr>
          <p:cNvPr id="16" name="Textfeld 15"/>
          <p:cNvSpPr txBox="1"/>
          <p:nvPr/>
        </p:nvSpPr>
        <p:spPr>
          <a:xfrm>
            <a:off x="6232750" y="5433781"/>
            <a:ext cx="2488747" cy="309958"/>
          </a:xfrm>
          <a:prstGeom prst="rect">
            <a:avLst/>
          </a:prstGeom>
          <a:noFill/>
        </p:spPr>
        <p:txBody>
          <a:bodyPr wrap="square" lIns="90000" tIns="46800" rIns="90000" bIns="46800" rtlCol="0">
            <a:spAutoFit/>
          </a:bodyPr>
          <a:lstStyle/>
          <a:p>
            <a:r>
              <a:rPr lang="de-CH" sz="1400" b="1" dirty="0">
                <a:latin typeface="Arial" pitchFamily="34" charset="0"/>
                <a:cs typeface="Arial" pitchFamily="34" charset="0"/>
              </a:rPr>
              <a:t>** Accord de </a:t>
            </a:r>
            <a:r>
              <a:rPr lang="de-CH" sz="1400" b="1" dirty="0" err="1">
                <a:latin typeface="Arial" pitchFamily="34" charset="0"/>
                <a:cs typeface="Arial" pitchFamily="34" charset="0"/>
              </a:rPr>
              <a:t>coopération</a:t>
            </a:r>
            <a:endParaRPr lang="de-CH" sz="1400" b="1" noProof="0" dirty="0">
              <a:latin typeface="Arial" pitchFamily="34" charset="0"/>
              <a:cs typeface="Arial" pitchFamily="34" charset="0"/>
            </a:endParaRPr>
          </a:p>
        </p:txBody>
      </p:sp>
      <p:grpSp>
        <p:nvGrpSpPr>
          <p:cNvPr id="17" name="Gruppieren 16"/>
          <p:cNvGrpSpPr/>
          <p:nvPr/>
        </p:nvGrpSpPr>
        <p:grpSpPr>
          <a:xfrm>
            <a:off x="6798503" y="4454961"/>
            <a:ext cx="1407638" cy="676849"/>
            <a:chOff x="1142312" y="957673"/>
            <a:chExt cx="1407638" cy="842526"/>
          </a:xfrm>
          <a:solidFill>
            <a:schemeClr val="accent4">
              <a:lumMod val="20000"/>
              <a:lumOff val="80000"/>
            </a:schemeClr>
          </a:solidFill>
        </p:grpSpPr>
        <p:sp>
          <p:nvSpPr>
            <p:cNvPr id="18" name="Rechteck 17"/>
            <p:cNvSpPr/>
            <p:nvPr/>
          </p:nvSpPr>
          <p:spPr>
            <a:xfrm>
              <a:off x="1142312" y="957673"/>
              <a:ext cx="1407638" cy="84252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e-CH"/>
            </a:p>
          </p:txBody>
        </p:sp>
        <p:sp>
          <p:nvSpPr>
            <p:cNvPr id="19" name="Textfeld 18"/>
            <p:cNvSpPr txBox="1"/>
            <p:nvPr/>
          </p:nvSpPr>
          <p:spPr>
            <a:xfrm>
              <a:off x="1142312" y="957673"/>
              <a:ext cx="1407638" cy="8425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CH" sz="1700" b="1" kern="1200" noProof="0" dirty="0">
                  <a:solidFill>
                    <a:schemeClr val="tx1"/>
                  </a:solidFill>
                  <a:latin typeface="Arial" panose="020B0604020202020204" pitchFamily="34" charset="0"/>
                  <a:cs typeface="Arial" panose="020B0604020202020204" pitchFamily="34" charset="0"/>
                </a:rPr>
                <a:t>Programme</a:t>
              </a:r>
            </a:p>
          </p:txBody>
        </p:sp>
      </p:grpSp>
    </p:spTree>
    <p:extLst>
      <p:ext uri="{BB962C8B-B14F-4D97-AF65-F5344CB8AC3E}">
        <p14:creationId xmlns:p14="http://schemas.microsoft.com/office/powerpoint/2010/main" val="1477437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nhaltsplatzhalter 5">
            <a:extLst>
              <a:ext uri="{FF2B5EF4-FFF2-40B4-BE49-F238E27FC236}">
                <a16:creationId xmlns:a16="http://schemas.microsoft.com/office/drawing/2014/main" id="{3971C771-5820-9098-9801-9C1CF67F3F7E}"/>
              </a:ext>
            </a:extLst>
          </p:cNvPr>
          <p:cNvSpPr>
            <a:spLocks noGrp="1"/>
          </p:cNvSpPr>
          <p:nvPr>
            <p:ph idx="1"/>
          </p:nvPr>
        </p:nvSpPr>
        <p:spPr>
          <a:xfrm>
            <a:off x="137590" y="1664406"/>
            <a:ext cx="9502517" cy="4513655"/>
          </a:xfrm>
        </p:spPr>
        <p:txBody>
          <a:bodyPr>
            <a:noAutofit/>
          </a:bodyPr>
          <a:lstStyle/>
          <a:p>
            <a:pPr marL="471582" lvl="1" indent="-342900" defTabSz="910426">
              <a:lnSpc>
                <a:spcPts val="24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Reprise par l'UE désormais applicable avec des mesures compensatoires</a:t>
            </a:r>
          </a:p>
          <a:p>
            <a:pPr marL="471582" lvl="1" indent="-342900" defTabSz="910426">
              <a:lnSpc>
                <a:spcPts val="24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Contrôle des aides d'État (par exemple, investissements dans les aéroports, aides financières aux sociétés)</a:t>
            </a:r>
            <a:endParaRPr lang="de-CH" sz="2200" b="1" dirty="0">
              <a:solidFill>
                <a:srgbClr val="000000"/>
              </a:solidFill>
              <a:latin typeface="Arial"/>
            </a:endParaRPr>
          </a:p>
          <a:p>
            <a:pPr marL="471582" lvl="1" indent="-342900" defTabSz="910426">
              <a:lnSpc>
                <a:spcPts val="24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Depuis la signature de l'accord sur le transport aérien, la Suisse a repris quelque 150 décisions de manière dynamique. Exemple de l'avalanche de réglementations</a:t>
            </a:r>
          </a:p>
          <a:p>
            <a:pPr marL="446088" lvl="1" indent="-352425" defTabSz="910426">
              <a:lnSpc>
                <a:spcPts val="2400"/>
              </a:lnSpc>
              <a:spcBef>
                <a:spcPts val="2400"/>
              </a:spcBef>
              <a:buClr>
                <a:srgbClr val="FF0000"/>
              </a:buClr>
              <a:buNone/>
              <a:tabLst>
                <a:tab pos="5167313" algn="l"/>
              </a:tabLst>
              <a:defRPr/>
            </a:pPr>
            <a:r>
              <a:rPr lang="de-CH" sz="2400" b="1" dirty="0">
                <a:solidFill>
                  <a:srgbClr val="FF0000"/>
                </a:solidFill>
                <a:latin typeface="Arial"/>
                <a:sym typeface="Wingdings" panose="05000000000000000000" pitchFamily="2" charset="2"/>
              </a:rPr>
              <a:t></a:t>
            </a:r>
            <a:r>
              <a:rPr lang="de-CH" sz="2200" b="1" dirty="0">
                <a:solidFill>
                  <a:srgbClr val="FF0000"/>
                </a:solidFill>
                <a:latin typeface="Arial"/>
                <a:sym typeface="Wingdings" panose="05000000000000000000" pitchFamily="2" charset="2"/>
              </a:rPr>
              <a:t> </a:t>
            </a:r>
            <a:r>
              <a:rPr lang="fr-FR" sz="2200" b="1" dirty="0">
                <a:solidFill>
                  <a:srgbClr val="000000"/>
                </a:solidFill>
                <a:latin typeface="Arial"/>
                <a:sym typeface="Wingdings" panose="05000000000000000000" pitchFamily="2" charset="2"/>
              </a:rPr>
              <a:t>Pas une seule intervention de la CH au sein du Comité mixte, pas un seul traitement au Conseil fédéral, au Parlement et pas une seule votation populaire !</a:t>
            </a:r>
          </a:p>
          <a:p>
            <a:pPr marL="128682" lvl="1" indent="0" defTabSz="910426">
              <a:lnSpc>
                <a:spcPts val="2400"/>
              </a:lnSpc>
              <a:spcBef>
                <a:spcPts val="800"/>
              </a:spcBef>
              <a:buClr>
                <a:srgbClr val="FF0000"/>
              </a:buClr>
              <a:buNone/>
              <a:tabLst>
                <a:tab pos="5167313" algn="l"/>
              </a:tabLst>
              <a:defRPr/>
            </a:pPr>
            <a:endParaRPr lang="de-CH" sz="2000" b="1" dirty="0">
              <a:solidFill>
                <a:srgbClr val="000000"/>
              </a:solidFill>
              <a:latin typeface="Arial"/>
            </a:endParaRPr>
          </a:p>
        </p:txBody>
      </p:sp>
      <p:sp>
        <p:nvSpPr>
          <p:cNvPr id="4" name="Foliennummernplatzhalter 3">
            <a:extLst>
              <a:ext uri="{FF2B5EF4-FFF2-40B4-BE49-F238E27FC236}">
                <a16:creationId xmlns:a16="http://schemas.microsoft.com/office/drawing/2014/main" id="{D226037C-02DC-FBA1-E410-4586B42769F9}"/>
              </a:ext>
            </a:extLst>
          </p:cNvPr>
          <p:cNvSpPr>
            <a:spLocks noGrp="1"/>
          </p:cNvSpPr>
          <p:nvPr>
            <p:ph type="sldNum" sz="quarter" idx="12"/>
          </p:nvPr>
        </p:nvSpPr>
        <p:spPr/>
        <p:txBody>
          <a:bodyPr/>
          <a:lstStyle/>
          <a:p>
            <a:fld id="{1B101894-CD26-4755-B2AE-6750C1357069}" type="slidenum">
              <a:rPr lang="de-CH" noProof="0" smtClean="0"/>
              <a:t>29</a:t>
            </a:fld>
            <a:endParaRPr lang="de-CH" noProof="0" dirty="0"/>
          </a:p>
        </p:txBody>
      </p:sp>
      <p:sp>
        <p:nvSpPr>
          <p:cNvPr id="8" name="Titel 1">
            <a:extLst>
              <a:ext uri="{FF2B5EF4-FFF2-40B4-BE49-F238E27FC236}">
                <a16:creationId xmlns:a16="http://schemas.microsoft.com/office/drawing/2014/main" id="{D99E96FE-48FD-FB2C-9711-8D4DF4D1C0FA}"/>
              </a:ext>
            </a:extLst>
          </p:cNvPr>
          <p:cNvSpPr txBox="1">
            <a:spLocks/>
          </p:cNvSpPr>
          <p:nvPr/>
        </p:nvSpPr>
        <p:spPr>
          <a:xfrm>
            <a:off x="234870" y="375081"/>
            <a:ext cx="9577430" cy="7164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endParaRPr lang="de-CH" dirty="0">
              <a:latin typeface="Arial" pitchFamily="34" charset="0"/>
              <a:cs typeface="Arial" pitchFamily="34" charset="0"/>
            </a:endParaRPr>
          </a:p>
          <a:p>
            <a:r>
              <a:rPr lang="de-CH" dirty="0" err="1">
                <a:latin typeface="Arial" pitchFamily="34" charset="0"/>
                <a:cs typeface="Arial" pitchFamily="34" charset="0"/>
              </a:rPr>
              <a:t>Trafic</a:t>
            </a:r>
            <a:r>
              <a:rPr lang="de-CH" dirty="0">
                <a:latin typeface="Arial" pitchFamily="34" charset="0"/>
                <a:cs typeface="Arial" pitchFamily="34" charset="0"/>
              </a:rPr>
              <a:t> </a:t>
            </a:r>
            <a:r>
              <a:rPr lang="de-CH" dirty="0" err="1">
                <a:latin typeface="Arial" pitchFamily="34" charset="0"/>
                <a:cs typeface="Arial" pitchFamily="34" charset="0"/>
              </a:rPr>
              <a:t>aérien</a:t>
            </a:r>
            <a:endParaRPr lang="de-CH" dirty="0">
              <a:latin typeface="+mn-lt"/>
            </a:endParaRPr>
          </a:p>
        </p:txBody>
      </p:sp>
      <p:sp>
        <p:nvSpPr>
          <p:cNvPr id="6" name="Titel 1">
            <a:extLst>
              <a:ext uri="{FF2B5EF4-FFF2-40B4-BE49-F238E27FC236}">
                <a16:creationId xmlns:a16="http://schemas.microsoft.com/office/drawing/2014/main" id="{D99E96FE-48FD-FB2C-9711-8D4DF4D1C0FA}"/>
              </a:ext>
            </a:extLst>
          </p:cNvPr>
          <p:cNvSpPr txBox="1">
            <a:spLocks/>
          </p:cNvSpPr>
          <p:nvPr/>
        </p:nvSpPr>
        <p:spPr>
          <a:xfrm>
            <a:off x="234869" y="4009204"/>
            <a:ext cx="9577430" cy="7164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endParaRPr lang="de-CH" dirty="0">
              <a:latin typeface="Arial" pitchFamily="34" charset="0"/>
              <a:cs typeface="Arial" pitchFamily="34" charset="0"/>
            </a:endParaRPr>
          </a:p>
          <a:p>
            <a:endParaRPr lang="de-CH" dirty="0">
              <a:latin typeface="+mn-lt"/>
            </a:endParaRPr>
          </a:p>
        </p:txBody>
      </p:sp>
    </p:spTree>
    <p:extLst>
      <p:ext uri="{BB962C8B-B14F-4D97-AF65-F5344CB8AC3E}">
        <p14:creationId xmlns:p14="http://schemas.microsoft.com/office/powerpoint/2010/main" val="29888458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nhaltsplatzhalter 5">
            <a:extLst>
              <a:ext uri="{FF2B5EF4-FFF2-40B4-BE49-F238E27FC236}">
                <a16:creationId xmlns:a16="http://schemas.microsoft.com/office/drawing/2014/main" id="{3971C771-5820-9098-9801-9C1CF67F3F7E}"/>
              </a:ext>
            </a:extLst>
          </p:cNvPr>
          <p:cNvSpPr>
            <a:spLocks noGrp="1"/>
          </p:cNvSpPr>
          <p:nvPr>
            <p:ph idx="1"/>
          </p:nvPr>
        </p:nvSpPr>
        <p:spPr>
          <a:xfrm>
            <a:off x="137593" y="1473958"/>
            <a:ext cx="9474408" cy="5430390"/>
          </a:xfrm>
        </p:spPr>
        <p:txBody>
          <a:bodyPr>
            <a:normAutofit fontScale="92500"/>
          </a:bodyPr>
          <a:lstStyle/>
          <a:p>
            <a:pPr marL="471582" lvl="1" indent="-342900" defTabSz="910426">
              <a:lnSpc>
                <a:spcPts val="24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L'adoption dynamique s'applique à l'électricité, au transport terrestre et au transport aérien</a:t>
            </a:r>
          </a:p>
          <a:p>
            <a:pPr marL="471582" lvl="1" indent="-342900" defTabSz="910426">
              <a:lnSpc>
                <a:spcPts val="24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Obligation de surveiller les aides qui ne sont pas couvertes par des dérogations explicites </a:t>
            </a:r>
          </a:p>
          <a:p>
            <a:pPr marL="471582" lvl="1" indent="-342900" defTabSz="910426">
              <a:lnSpc>
                <a:spcPts val="24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Comprend également des locations de terres préférentielles, des tarifs spéciaux, des crédits, des remises de dettes, des réductions de taxes, etc.</a:t>
            </a:r>
          </a:p>
          <a:p>
            <a:pPr marL="471582" lvl="1" indent="-342900" defTabSz="910426">
              <a:lnSpc>
                <a:spcPts val="24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Au niveau fédéral, cantonal et communal : toutes les aides doivent être déclarées en indiquant le bénéficiaire, le montant, le lieu, le secteur d'activité et l'objectif. </a:t>
            </a:r>
          </a:p>
          <a:p>
            <a:pPr marL="471582" lvl="1" indent="-342900" defTabSz="910426">
              <a:lnSpc>
                <a:spcPts val="24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Les données peuvent être consultées par n'importe qui</a:t>
            </a:r>
          </a:p>
          <a:p>
            <a:pPr marL="471582" lvl="1" indent="-342900" defTabSz="910426">
              <a:lnSpc>
                <a:spcPts val="24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Un appareil de mise en œuvre massif avec un développement massif de la COMCO !</a:t>
            </a:r>
          </a:p>
        </p:txBody>
      </p:sp>
      <p:sp>
        <p:nvSpPr>
          <p:cNvPr id="4" name="Foliennummernplatzhalter 3">
            <a:extLst>
              <a:ext uri="{FF2B5EF4-FFF2-40B4-BE49-F238E27FC236}">
                <a16:creationId xmlns:a16="http://schemas.microsoft.com/office/drawing/2014/main" id="{D226037C-02DC-FBA1-E410-4586B42769F9}"/>
              </a:ext>
            </a:extLst>
          </p:cNvPr>
          <p:cNvSpPr>
            <a:spLocks noGrp="1"/>
          </p:cNvSpPr>
          <p:nvPr>
            <p:ph type="sldNum" sz="quarter" idx="12"/>
          </p:nvPr>
        </p:nvSpPr>
        <p:spPr/>
        <p:txBody>
          <a:bodyPr/>
          <a:lstStyle/>
          <a:p>
            <a:fld id="{1B101894-CD26-4755-B2AE-6750C1357069}" type="slidenum">
              <a:rPr lang="de-CH" noProof="0" smtClean="0"/>
              <a:t>30</a:t>
            </a:fld>
            <a:endParaRPr lang="de-CH" noProof="0" dirty="0"/>
          </a:p>
        </p:txBody>
      </p:sp>
      <p:sp>
        <p:nvSpPr>
          <p:cNvPr id="8" name="Titel 1">
            <a:extLst>
              <a:ext uri="{FF2B5EF4-FFF2-40B4-BE49-F238E27FC236}">
                <a16:creationId xmlns:a16="http://schemas.microsoft.com/office/drawing/2014/main" id="{D99E96FE-48FD-FB2C-9711-8D4DF4D1C0FA}"/>
              </a:ext>
            </a:extLst>
          </p:cNvPr>
          <p:cNvSpPr txBox="1">
            <a:spLocks/>
          </p:cNvSpPr>
          <p:nvPr/>
        </p:nvSpPr>
        <p:spPr>
          <a:xfrm>
            <a:off x="234870" y="375081"/>
            <a:ext cx="9334800" cy="7164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endParaRPr lang="de-CH" dirty="0">
              <a:latin typeface="Arial" pitchFamily="34" charset="0"/>
              <a:cs typeface="Arial" pitchFamily="34" charset="0"/>
            </a:endParaRPr>
          </a:p>
          <a:p>
            <a:r>
              <a:rPr lang="fr-FR" dirty="0">
                <a:latin typeface="Arial" panose="020B0604020202020204" pitchFamily="34" charset="0"/>
                <a:ea typeface="Calibri" panose="020F0502020204030204" pitchFamily="34" charset="0"/>
              </a:rPr>
              <a:t>Législation européenne en matière d'aides d'État</a:t>
            </a:r>
          </a:p>
        </p:txBody>
      </p:sp>
    </p:spTree>
    <p:extLst>
      <p:ext uri="{BB962C8B-B14F-4D97-AF65-F5344CB8AC3E}">
        <p14:creationId xmlns:p14="http://schemas.microsoft.com/office/powerpoint/2010/main" val="351169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32209" y="712950"/>
            <a:ext cx="9906000" cy="8358188"/>
          </a:xfrm>
          <a:prstGeom prst="rect">
            <a:avLst/>
          </a:prstGeom>
        </p:spPr>
      </p:pic>
      <p:sp>
        <p:nvSpPr>
          <p:cNvPr id="4" name="Text 1"/>
          <p:cNvSpPr/>
          <p:nvPr/>
        </p:nvSpPr>
        <p:spPr>
          <a:xfrm>
            <a:off x="433555" y="184304"/>
            <a:ext cx="6698385" cy="1219693"/>
          </a:xfrm>
          <a:prstGeom prst="rect">
            <a:avLst/>
          </a:prstGeom>
          <a:noFill/>
          <a:ln/>
        </p:spPr>
        <p:txBody>
          <a:bodyPr wrap="square" lIns="0" tIns="0" rIns="0" bIns="110617" rtlCol="0" anchor="ctr">
            <a:spAutoFit/>
          </a:bodyPr>
          <a:lstStyle/>
          <a:p>
            <a:r>
              <a:rPr lang="fr-FR" sz="3600" b="1" dirty="0">
                <a:solidFill>
                  <a:srgbClr val="003366"/>
                </a:solidFill>
                <a:ea typeface="Noto Sans" pitchFamily="34" charset="-122"/>
                <a:cs typeface="Noto Sans" pitchFamily="34" charset="-120"/>
              </a:rPr>
              <a:t>Les raisons d'une meilleure </a:t>
            </a:r>
          </a:p>
          <a:p>
            <a:r>
              <a:rPr lang="fr-FR" sz="3600" b="1" dirty="0">
                <a:solidFill>
                  <a:srgbClr val="003366"/>
                </a:solidFill>
                <a:ea typeface="Noto Sans" pitchFamily="34" charset="-122"/>
                <a:cs typeface="Noto Sans" pitchFamily="34" charset="-120"/>
              </a:rPr>
              <a:t>performance de la Suisse</a:t>
            </a:r>
          </a:p>
        </p:txBody>
      </p:sp>
      <p:sp>
        <p:nvSpPr>
          <p:cNvPr id="5" name="Shape 2"/>
          <p:cNvSpPr/>
          <p:nvPr/>
        </p:nvSpPr>
        <p:spPr>
          <a:xfrm>
            <a:off x="439473" y="1497869"/>
            <a:ext cx="8320130" cy="854381"/>
          </a:xfrm>
          <a:prstGeom prst="rect">
            <a:avLst/>
          </a:prstGeom>
          <a:solidFill>
            <a:srgbClr val="003366">
              <a:alpha val="5000"/>
            </a:srgbClr>
          </a:solidFill>
          <a:ln/>
        </p:spPr>
        <p:txBody>
          <a:bodyPr/>
          <a:lstStyle/>
          <a:p>
            <a:endParaRPr lang="de-CH" sz="1950"/>
          </a:p>
        </p:txBody>
      </p:sp>
      <p:sp>
        <p:nvSpPr>
          <p:cNvPr id="6" name="Shape 3"/>
          <p:cNvSpPr/>
          <p:nvPr/>
        </p:nvSpPr>
        <p:spPr>
          <a:xfrm>
            <a:off x="434913" y="1497869"/>
            <a:ext cx="46435" cy="854381"/>
          </a:xfrm>
          <a:prstGeom prst="rect">
            <a:avLst/>
          </a:prstGeom>
          <a:solidFill>
            <a:srgbClr val="003366"/>
          </a:solidFill>
          <a:ln/>
        </p:spPr>
        <p:txBody>
          <a:bodyPr/>
          <a:lstStyle/>
          <a:p>
            <a:endParaRPr lang="de-CH" sz="1950"/>
          </a:p>
        </p:txBody>
      </p:sp>
      <p:sp>
        <p:nvSpPr>
          <p:cNvPr id="7" name="Text 4"/>
          <p:cNvSpPr/>
          <p:nvPr/>
        </p:nvSpPr>
        <p:spPr>
          <a:xfrm>
            <a:off x="687122" y="1786644"/>
            <a:ext cx="8320131" cy="307777"/>
          </a:xfrm>
          <a:prstGeom prst="rect">
            <a:avLst/>
          </a:prstGeom>
          <a:noFill/>
          <a:ln/>
        </p:spPr>
        <p:txBody>
          <a:bodyPr wrap="square" lIns="0" tIns="0" rIns="0" bIns="0" rtlCol="0" anchor="ctr">
            <a:spAutoFit/>
          </a:bodyPr>
          <a:lstStyle/>
          <a:p>
            <a:r>
              <a:rPr lang="fr-FR" sz="2000" dirty="0">
                <a:solidFill>
                  <a:srgbClr val="333333"/>
                </a:solidFill>
                <a:ea typeface="Noto Sans" pitchFamily="34" charset="-122"/>
                <a:cs typeface="Noto Sans" pitchFamily="34" charset="-120"/>
              </a:rPr>
              <a:t>La Suisse doit son succès économique à plusieurs facteurs :</a:t>
            </a:r>
          </a:p>
        </p:txBody>
      </p:sp>
      <p:pic>
        <p:nvPicPr>
          <p:cNvPr id="8" name="Image 1" descr="preencoded.png"/>
          <p:cNvPicPr>
            <a:picLocks noChangeAspect="1"/>
          </p:cNvPicPr>
          <p:nvPr/>
        </p:nvPicPr>
        <p:blipFill>
          <a:blip r:embed="rId4"/>
          <a:stretch>
            <a:fillRect/>
          </a:stretch>
        </p:blipFill>
        <p:spPr>
          <a:xfrm>
            <a:off x="342044" y="2582188"/>
            <a:ext cx="232172" cy="232172"/>
          </a:xfrm>
          <a:prstGeom prst="rect">
            <a:avLst/>
          </a:prstGeom>
        </p:spPr>
      </p:pic>
      <p:sp>
        <p:nvSpPr>
          <p:cNvPr id="9" name="Text 5"/>
          <p:cNvSpPr/>
          <p:nvPr/>
        </p:nvSpPr>
        <p:spPr>
          <a:xfrm>
            <a:off x="648022" y="2529218"/>
            <a:ext cx="4780155" cy="307777"/>
          </a:xfrm>
          <a:prstGeom prst="rect">
            <a:avLst/>
          </a:prstGeom>
          <a:noFill/>
          <a:ln/>
        </p:spPr>
        <p:txBody>
          <a:bodyPr wrap="none" lIns="0" tIns="0" rIns="0" bIns="0" rtlCol="0" anchor="ctr">
            <a:spAutoFit/>
          </a:bodyPr>
          <a:lstStyle/>
          <a:p>
            <a:r>
              <a:rPr lang="fr-FR" sz="2000" b="1" dirty="0">
                <a:solidFill>
                  <a:srgbClr val="333333"/>
                </a:solidFill>
                <a:ea typeface="Noto Sans" pitchFamily="34" charset="-122"/>
                <a:cs typeface="Noto Sans" pitchFamily="34" charset="-120"/>
              </a:rPr>
              <a:t>Stabilité politique et démocratie directe</a:t>
            </a:r>
          </a:p>
        </p:txBody>
      </p:sp>
      <p:sp>
        <p:nvSpPr>
          <p:cNvPr id="10" name="Text 6"/>
          <p:cNvSpPr/>
          <p:nvPr/>
        </p:nvSpPr>
        <p:spPr>
          <a:xfrm>
            <a:off x="653313" y="2832635"/>
            <a:ext cx="6538649" cy="307777"/>
          </a:xfrm>
          <a:prstGeom prst="rect">
            <a:avLst/>
          </a:prstGeom>
          <a:noFill/>
          <a:ln/>
        </p:spPr>
        <p:txBody>
          <a:bodyPr wrap="none" lIns="0" tIns="0" rIns="0" bIns="0" rtlCol="0" anchor="ctr">
            <a:spAutoFit/>
          </a:bodyPr>
          <a:lstStyle/>
          <a:p>
            <a:r>
              <a:rPr lang="fr-FR" sz="2000" dirty="0">
                <a:solidFill>
                  <a:srgbClr val="333333"/>
                </a:solidFill>
                <a:ea typeface="Noto Sans" pitchFamily="34" charset="-122"/>
                <a:cs typeface="Noto Sans" pitchFamily="34" charset="-120"/>
              </a:rPr>
              <a:t>Sécurité de planification à long terme pour les entreprises</a:t>
            </a:r>
          </a:p>
        </p:txBody>
      </p:sp>
      <p:pic>
        <p:nvPicPr>
          <p:cNvPr id="11" name="Image 2" descr="preencoded.png"/>
          <p:cNvPicPr>
            <a:picLocks noChangeAspect="1"/>
          </p:cNvPicPr>
          <p:nvPr/>
        </p:nvPicPr>
        <p:blipFill>
          <a:blip r:embed="rId5"/>
          <a:stretch>
            <a:fillRect/>
          </a:stretch>
        </p:blipFill>
        <p:spPr>
          <a:xfrm>
            <a:off x="340083" y="3400106"/>
            <a:ext cx="232172" cy="232172"/>
          </a:xfrm>
          <a:prstGeom prst="rect">
            <a:avLst/>
          </a:prstGeom>
        </p:spPr>
      </p:pic>
      <p:sp>
        <p:nvSpPr>
          <p:cNvPr id="12" name="Text 7"/>
          <p:cNvSpPr/>
          <p:nvPr/>
        </p:nvSpPr>
        <p:spPr>
          <a:xfrm>
            <a:off x="648022" y="3362304"/>
            <a:ext cx="3302186" cy="307777"/>
          </a:xfrm>
          <a:prstGeom prst="rect">
            <a:avLst/>
          </a:prstGeom>
          <a:noFill/>
          <a:ln/>
        </p:spPr>
        <p:txBody>
          <a:bodyPr wrap="none" lIns="0" tIns="0" rIns="0" bIns="0" rtlCol="0" anchor="ctr">
            <a:spAutoFit/>
          </a:bodyPr>
          <a:lstStyle/>
          <a:p>
            <a:r>
              <a:rPr lang="en-US" sz="2000" b="1" dirty="0" err="1">
                <a:solidFill>
                  <a:srgbClr val="333333"/>
                </a:solidFill>
                <a:ea typeface="Noto Sans" pitchFamily="34" charset="-122"/>
                <a:cs typeface="Noto Sans" pitchFamily="34" charset="-120"/>
              </a:rPr>
              <a:t>Fédéralisme</a:t>
            </a:r>
            <a:r>
              <a:rPr lang="en-US" sz="2000" b="1" dirty="0">
                <a:solidFill>
                  <a:srgbClr val="333333"/>
                </a:solidFill>
                <a:ea typeface="Noto Sans" pitchFamily="34" charset="-122"/>
                <a:cs typeface="Noto Sans" pitchFamily="34" charset="-120"/>
              </a:rPr>
              <a:t> et </a:t>
            </a:r>
            <a:r>
              <a:rPr lang="en-US" sz="2000" b="1" dirty="0" err="1">
                <a:solidFill>
                  <a:srgbClr val="333333"/>
                </a:solidFill>
                <a:ea typeface="Noto Sans" pitchFamily="34" charset="-122"/>
                <a:cs typeface="Noto Sans" pitchFamily="34" charset="-120"/>
              </a:rPr>
              <a:t>subsidiarité</a:t>
            </a:r>
            <a:endParaRPr lang="en-US" sz="2000" b="1" dirty="0">
              <a:solidFill>
                <a:srgbClr val="333333"/>
              </a:solidFill>
              <a:ea typeface="Noto Sans" pitchFamily="34" charset="-122"/>
              <a:cs typeface="Noto Sans" pitchFamily="34" charset="-120"/>
            </a:endParaRPr>
          </a:p>
        </p:txBody>
      </p:sp>
      <p:sp>
        <p:nvSpPr>
          <p:cNvPr id="13" name="Text 8"/>
          <p:cNvSpPr/>
          <p:nvPr/>
        </p:nvSpPr>
        <p:spPr>
          <a:xfrm>
            <a:off x="653313" y="3683800"/>
            <a:ext cx="8912604" cy="492443"/>
          </a:xfrm>
          <a:prstGeom prst="rect">
            <a:avLst/>
          </a:prstGeom>
          <a:noFill/>
          <a:ln/>
        </p:spPr>
        <p:txBody>
          <a:bodyPr wrap="square" lIns="0" tIns="0" rIns="0" bIns="0" rtlCol="0" anchor="ctr">
            <a:spAutoFit/>
          </a:bodyPr>
          <a:lstStyle/>
          <a:p>
            <a:r>
              <a:rPr lang="fr-FR" sz="1600" dirty="0">
                <a:solidFill>
                  <a:srgbClr val="333333"/>
                </a:solidFill>
                <a:ea typeface="Noto Sans" pitchFamily="34" charset="-122"/>
                <a:cs typeface="Noto Sans" pitchFamily="34" charset="-120"/>
              </a:rPr>
              <a:t>Les décisions sont prises au niveau le plus bas possible</a:t>
            </a:r>
          </a:p>
          <a:p>
            <a:r>
              <a:rPr lang="fr-FR" sz="1600" dirty="0">
                <a:solidFill>
                  <a:srgbClr val="333333"/>
                </a:solidFill>
                <a:ea typeface="Noto Sans" pitchFamily="34" charset="-122"/>
                <a:cs typeface="Noto Sans" pitchFamily="34" charset="-120"/>
                <a:sym typeface="Wingdings" panose="05000000000000000000" pitchFamily="2" charset="2"/>
              </a:rPr>
              <a:t> </a:t>
            </a:r>
            <a:r>
              <a:rPr lang="fr-FR" sz="1600" dirty="0">
                <a:solidFill>
                  <a:srgbClr val="333333"/>
                </a:solidFill>
                <a:ea typeface="Noto Sans" pitchFamily="34" charset="-122"/>
                <a:cs typeface="Noto Sans" pitchFamily="34" charset="-120"/>
              </a:rPr>
              <a:t>Le Conseil fédéral ne veut pas d'un référendum obligatoire à la majorité des cantons</a:t>
            </a:r>
          </a:p>
        </p:txBody>
      </p:sp>
      <p:pic>
        <p:nvPicPr>
          <p:cNvPr id="14" name="Image 3" descr="preencoded.png"/>
          <p:cNvPicPr>
            <a:picLocks noChangeAspect="1"/>
          </p:cNvPicPr>
          <p:nvPr/>
        </p:nvPicPr>
        <p:blipFill>
          <a:blip r:embed="rId4"/>
          <a:stretch>
            <a:fillRect/>
          </a:stretch>
        </p:blipFill>
        <p:spPr>
          <a:xfrm>
            <a:off x="333978" y="4309682"/>
            <a:ext cx="232172" cy="232172"/>
          </a:xfrm>
          <a:prstGeom prst="rect">
            <a:avLst/>
          </a:prstGeom>
        </p:spPr>
      </p:pic>
      <p:sp>
        <p:nvSpPr>
          <p:cNvPr id="15" name="Text 9"/>
          <p:cNvSpPr/>
          <p:nvPr/>
        </p:nvSpPr>
        <p:spPr>
          <a:xfrm>
            <a:off x="653313" y="4288669"/>
            <a:ext cx="2930289" cy="307777"/>
          </a:xfrm>
          <a:prstGeom prst="rect">
            <a:avLst/>
          </a:prstGeom>
          <a:noFill/>
          <a:ln/>
        </p:spPr>
        <p:txBody>
          <a:bodyPr wrap="none" lIns="0" tIns="0" rIns="0" bIns="0" rtlCol="0" anchor="ctr">
            <a:spAutoFit/>
          </a:bodyPr>
          <a:lstStyle/>
          <a:p>
            <a:r>
              <a:rPr lang="en-US" sz="2000" b="1" dirty="0" err="1">
                <a:solidFill>
                  <a:srgbClr val="333333"/>
                </a:solidFill>
                <a:ea typeface="Noto Sans" pitchFamily="34" charset="-122"/>
                <a:cs typeface="Noto Sans" pitchFamily="34" charset="-120"/>
              </a:rPr>
              <a:t>Flexibilité</a:t>
            </a:r>
            <a:r>
              <a:rPr lang="en-US" sz="2000" b="1" dirty="0">
                <a:solidFill>
                  <a:srgbClr val="333333"/>
                </a:solidFill>
                <a:ea typeface="Noto Sans" pitchFamily="34" charset="-122"/>
                <a:cs typeface="Noto Sans" pitchFamily="34" charset="-120"/>
              </a:rPr>
              <a:t> </a:t>
            </a:r>
            <a:r>
              <a:rPr lang="en-US" sz="2000" b="1" dirty="0" err="1">
                <a:solidFill>
                  <a:srgbClr val="333333"/>
                </a:solidFill>
                <a:ea typeface="Noto Sans" pitchFamily="34" charset="-122"/>
                <a:cs typeface="Noto Sans" pitchFamily="34" charset="-120"/>
              </a:rPr>
              <a:t>réglementaire</a:t>
            </a:r>
            <a:endParaRPr lang="en-US" sz="2000" b="1" dirty="0">
              <a:solidFill>
                <a:srgbClr val="333333"/>
              </a:solidFill>
              <a:ea typeface="Noto Sans" pitchFamily="34" charset="-122"/>
              <a:cs typeface="Noto Sans" pitchFamily="34" charset="-120"/>
            </a:endParaRPr>
          </a:p>
        </p:txBody>
      </p:sp>
      <p:sp>
        <p:nvSpPr>
          <p:cNvPr id="16" name="Text 10"/>
          <p:cNvSpPr/>
          <p:nvPr/>
        </p:nvSpPr>
        <p:spPr>
          <a:xfrm>
            <a:off x="653313" y="4584267"/>
            <a:ext cx="5583260" cy="307777"/>
          </a:xfrm>
          <a:prstGeom prst="rect">
            <a:avLst/>
          </a:prstGeom>
          <a:noFill/>
          <a:ln/>
        </p:spPr>
        <p:txBody>
          <a:bodyPr wrap="none" lIns="0" tIns="0" rIns="0" bIns="0" rtlCol="0" anchor="ctr">
            <a:spAutoFit/>
          </a:bodyPr>
          <a:lstStyle/>
          <a:p>
            <a:r>
              <a:rPr lang="fr-FR" sz="2000" dirty="0">
                <a:solidFill>
                  <a:srgbClr val="333333"/>
                </a:solidFill>
                <a:ea typeface="Noto Sans" pitchFamily="34" charset="-122"/>
                <a:cs typeface="Noto Sans" pitchFamily="34" charset="-120"/>
              </a:rPr>
              <a:t>Mise en œuvre pragmatique des réglementations</a:t>
            </a:r>
          </a:p>
        </p:txBody>
      </p:sp>
      <p:pic>
        <p:nvPicPr>
          <p:cNvPr id="17" name="Image 4" descr="preencoded.png"/>
          <p:cNvPicPr>
            <a:picLocks noChangeAspect="1"/>
          </p:cNvPicPr>
          <p:nvPr/>
        </p:nvPicPr>
        <p:blipFill>
          <a:blip r:embed="rId5"/>
          <a:stretch>
            <a:fillRect/>
          </a:stretch>
        </p:blipFill>
        <p:spPr>
          <a:xfrm>
            <a:off x="333978" y="5151760"/>
            <a:ext cx="232172" cy="232172"/>
          </a:xfrm>
          <a:prstGeom prst="rect">
            <a:avLst/>
          </a:prstGeom>
        </p:spPr>
      </p:pic>
      <p:sp>
        <p:nvSpPr>
          <p:cNvPr id="18" name="Text 11"/>
          <p:cNvSpPr/>
          <p:nvPr/>
        </p:nvSpPr>
        <p:spPr>
          <a:xfrm>
            <a:off x="653313" y="5105111"/>
            <a:ext cx="3900107" cy="307777"/>
          </a:xfrm>
          <a:prstGeom prst="rect">
            <a:avLst/>
          </a:prstGeom>
          <a:noFill/>
          <a:ln/>
        </p:spPr>
        <p:txBody>
          <a:bodyPr wrap="none" lIns="0" tIns="0" rIns="0" bIns="0" rtlCol="0" anchor="ctr">
            <a:spAutoFit/>
          </a:bodyPr>
          <a:lstStyle/>
          <a:p>
            <a:r>
              <a:rPr lang="en-US" sz="2000" b="1" dirty="0" err="1">
                <a:solidFill>
                  <a:srgbClr val="333333"/>
                </a:solidFill>
                <a:ea typeface="Noto Sans" pitchFamily="34" charset="-122"/>
                <a:cs typeface="Noto Sans" pitchFamily="34" charset="-120"/>
              </a:rPr>
              <a:t>Marchés</a:t>
            </a:r>
            <a:r>
              <a:rPr lang="en-US" sz="2000" b="1" dirty="0">
                <a:solidFill>
                  <a:srgbClr val="333333"/>
                </a:solidFill>
                <a:ea typeface="Noto Sans" pitchFamily="34" charset="-122"/>
                <a:cs typeface="Noto Sans" pitchFamily="34" charset="-120"/>
              </a:rPr>
              <a:t> </a:t>
            </a:r>
            <a:r>
              <a:rPr lang="en-US" sz="2000" b="1" dirty="0" err="1">
                <a:solidFill>
                  <a:srgbClr val="333333"/>
                </a:solidFill>
                <a:ea typeface="Noto Sans" pitchFamily="34" charset="-122"/>
                <a:cs typeface="Noto Sans" pitchFamily="34" charset="-120"/>
              </a:rPr>
              <a:t>libéral</a:t>
            </a:r>
            <a:r>
              <a:rPr lang="en-US" sz="2000" b="1" dirty="0">
                <a:solidFill>
                  <a:srgbClr val="333333"/>
                </a:solidFill>
                <a:ea typeface="Noto Sans" pitchFamily="34" charset="-122"/>
                <a:cs typeface="Noto Sans" pitchFamily="34" charset="-120"/>
              </a:rPr>
              <a:t> et libre-</a:t>
            </a:r>
            <a:r>
              <a:rPr lang="en-US" sz="2000" b="1" dirty="0" err="1">
                <a:solidFill>
                  <a:srgbClr val="333333"/>
                </a:solidFill>
                <a:ea typeface="Noto Sans" pitchFamily="34" charset="-122"/>
                <a:cs typeface="Noto Sans" pitchFamily="34" charset="-120"/>
              </a:rPr>
              <a:t>échange</a:t>
            </a:r>
            <a:endParaRPr lang="en-US" sz="2000" b="1" dirty="0">
              <a:solidFill>
                <a:srgbClr val="333333"/>
              </a:solidFill>
              <a:ea typeface="Noto Sans" pitchFamily="34" charset="-122"/>
              <a:cs typeface="Noto Sans" pitchFamily="34" charset="-120"/>
            </a:endParaRPr>
          </a:p>
        </p:txBody>
      </p:sp>
      <p:sp>
        <p:nvSpPr>
          <p:cNvPr id="19" name="Text 12"/>
          <p:cNvSpPr/>
          <p:nvPr/>
        </p:nvSpPr>
        <p:spPr>
          <a:xfrm>
            <a:off x="653312" y="5383932"/>
            <a:ext cx="7756909" cy="615553"/>
          </a:xfrm>
          <a:prstGeom prst="rect">
            <a:avLst/>
          </a:prstGeom>
          <a:noFill/>
          <a:ln/>
        </p:spPr>
        <p:txBody>
          <a:bodyPr wrap="square" lIns="0" tIns="0" rIns="0" bIns="0" rtlCol="0" anchor="ctr">
            <a:spAutoFit/>
          </a:bodyPr>
          <a:lstStyle/>
          <a:p>
            <a:r>
              <a:rPr lang="fr-FR" sz="2000" dirty="0">
                <a:solidFill>
                  <a:srgbClr val="333333"/>
                </a:solidFill>
                <a:ea typeface="Noto Sans" pitchFamily="34" charset="-122"/>
                <a:cs typeface="Noto Sans" pitchFamily="34" charset="-120"/>
              </a:rPr>
              <a:t>Des relations commerciales mondiales plutôt que des restrictions régionales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D21E5-FA1F-E652-D5F1-5BE0F10983FA}"/>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F70CD762-5A59-53F6-9FC5-2D0285D476E4}"/>
              </a:ext>
            </a:extLst>
          </p:cNvPr>
          <p:cNvSpPr/>
          <p:nvPr/>
        </p:nvSpPr>
        <p:spPr>
          <a:xfrm>
            <a:off x="521750" y="272934"/>
            <a:ext cx="6756490" cy="1096582"/>
          </a:xfrm>
          <a:prstGeom prst="rect">
            <a:avLst/>
          </a:prstGeom>
          <a:noFill/>
          <a:ln/>
        </p:spPr>
        <p:txBody>
          <a:bodyPr wrap="square" lIns="0" tIns="0" rIns="0" bIns="110617" rtlCol="0" anchor="ctr">
            <a:spAutoFit/>
          </a:bodyPr>
          <a:lstStyle/>
          <a:p>
            <a:r>
              <a:rPr lang="fr-FR" sz="3200" b="1" dirty="0">
                <a:solidFill>
                  <a:srgbClr val="003366"/>
                </a:solidFill>
                <a:ea typeface="Noto Sans" pitchFamily="34" charset="-122"/>
                <a:cs typeface="Noto Sans" pitchFamily="34" charset="-120"/>
              </a:rPr>
              <a:t>Ces facteurs de réussite seraient </a:t>
            </a:r>
          </a:p>
          <a:p>
            <a:r>
              <a:rPr lang="fr-FR" sz="3200" b="1" dirty="0">
                <a:solidFill>
                  <a:srgbClr val="003366"/>
                </a:solidFill>
                <a:ea typeface="Noto Sans" pitchFamily="34" charset="-122"/>
                <a:cs typeface="Noto Sans" pitchFamily="34" charset="-120"/>
              </a:rPr>
              <a:t>menacés par le paquet de l'UE</a:t>
            </a:r>
          </a:p>
        </p:txBody>
      </p:sp>
      <p:pic>
        <p:nvPicPr>
          <p:cNvPr id="23" name="Image 5" descr="preencoded.png">
            <a:extLst>
              <a:ext uri="{FF2B5EF4-FFF2-40B4-BE49-F238E27FC236}">
                <a16:creationId xmlns:a16="http://schemas.microsoft.com/office/drawing/2014/main" id="{4A6DEE23-B72B-884D-5180-E0AEC8BD107D}"/>
              </a:ext>
            </a:extLst>
          </p:cNvPr>
          <p:cNvPicPr>
            <a:picLocks noChangeAspect="1"/>
          </p:cNvPicPr>
          <p:nvPr/>
        </p:nvPicPr>
        <p:blipFill>
          <a:blip r:embed="rId3"/>
          <a:stretch>
            <a:fillRect/>
          </a:stretch>
        </p:blipFill>
        <p:spPr>
          <a:xfrm>
            <a:off x="827315" y="2068554"/>
            <a:ext cx="232172" cy="232172"/>
          </a:xfrm>
          <a:prstGeom prst="rect">
            <a:avLst/>
          </a:prstGeom>
        </p:spPr>
      </p:pic>
      <p:sp>
        <p:nvSpPr>
          <p:cNvPr id="24" name="Text 16">
            <a:extLst>
              <a:ext uri="{FF2B5EF4-FFF2-40B4-BE49-F238E27FC236}">
                <a16:creationId xmlns:a16="http://schemas.microsoft.com/office/drawing/2014/main" id="{4230BA86-51D8-79AE-7E94-7F2B674C763D}"/>
              </a:ext>
            </a:extLst>
          </p:cNvPr>
          <p:cNvSpPr/>
          <p:nvPr/>
        </p:nvSpPr>
        <p:spPr>
          <a:xfrm>
            <a:off x="1346598" y="1984807"/>
            <a:ext cx="5078313" cy="369332"/>
          </a:xfrm>
          <a:prstGeom prst="rect">
            <a:avLst/>
          </a:prstGeom>
          <a:noFill/>
          <a:ln/>
        </p:spPr>
        <p:txBody>
          <a:bodyPr wrap="none" lIns="0" tIns="0" rIns="0" bIns="0" rtlCol="0" anchor="ctr">
            <a:spAutoFit/>
          </a:bodyPr>
          <a:lstStyle/>
          <a:p>
            <a:r>
              <a:rPr lang="fr-FR" sz="2400" b="1" dirty="0">
                <a:solidFill>
                  <a:srgbClr val="333333"/>
                </a:solidFill>
                <a:ea typeface="Noto Sans" pitchFamily="34" charset="-122"/>
                <a:cs typeface="Noto Sans" pitchFamily="34" charset="-120"/>
              </a:rPr>
              <a:t>Perte de la flexibilité réglementaire</a:t>
            </a:r>
          </a:p>
        </p:txBody>
      </p:sp>
      <p:sp>
        <p:nvSpPr>
          <p:cNvPr id="25" name="Text 17">
            <a:extLst>
              <a:ext uri="{FF2B5EF4-FFF2-40B4-BE49-F238E27FC236}">
                <a16:creationId xmlns:a16="http://schemas.microsoft.com/office/drawing/2014/main" id="{0E33F510-E7E4-8390-6699-EEB5FBB9608E}"/>
              </a:ext>
            </a:extLst>
          </p:cNvPr>
          <p:cNvSpPr/>
          <p:nvPr/>
        </p:nvSpPr>
        <p:spPr>
          <a:xfrm>
            <a:off x="1346597" y="2395373"/>
            <a:ext cx="7831269" cy="738664"/>
          </a:xfrm>
          <a:prstGeom prst="rect">
            <a:avLst/>
          </a:prstGeom>
          <a:noFill/>
          <a:ln/>
        </p:spPr>
        <p:txBody>
          <a:bodyPr wrap="square" lIns="0" tIns="0" rIns="0" bIns="0" rtlCol="0" anchor="ctr">
            <a:spAutoFit/>
          </a:bodyPr>
          <a:lstStyle/>
          <a:p>
            <a:r>
              <a:rPr lang="fr-FR" sz="2400" dirty="0">
                <a:solidFill>
                  <a:srgbClr val="333333"/>
                </a:solidFill>
                <a:ea typeface="Noto Sans" pitchFamily="34" charset="-122"/>
                <a:cs typeface="Noto Sans" pitchFamily="34" charset="-120"/>
              </a:rPr>
              <a:t>A cause de la reprise dynamique des droits et de la méthode d'intégration</a:t>
            </a:r>
          </a:p>
        </p:txBody>
      </p:sp>
      <p:pic>
        <p:nvPicPr>
          <p:cNvPr id="26" name="Image 6" descr="preencoded.png">
            <a:extLst>
              <a:ext uri="{FF2B5EF4-FFF2-40B4-BE49-F238E27FC236}">
                <a16:creationId xmlns:a16="http://schemas.microsoft.com/office/drawing/2014/main" id="{5CBAF7EA-859F-327B-EB2F-217CE37EBF93}"/>
              </a:ext>
            </a:extLst>
          </p:cNvPr>
          <p:cNvPicPr>
            <a:picLocks noChangeAspect="1"/>
          </p:cNvPicPr>
          <p:nvPr/>
        </p:nvPicPr>
        <p:blipFill>
          <a:blip r:embed="rId4"/>
          <a:stretch>
            <a:fillRect/>
          </a:stretch>
        </p:blipFill>
        <p:spPr>
          <a:xfrm>
            <a:off x="827315" y="3487799"/>
            <a:ext cx="232172" cy="232172"/>
          </a:xfrm>
          <a:prstGeom prst="rect">
            <a:avLst/>
          </a:prstGeom>
        </p:spPr>
      </p:pic>
      <p:sp>
        <p:nvSpPr>
          <p:cNvPr id="27" name="Text 18">
            <a:extLst>
              <a:ext uri="{FF2B5EF4-FFF2-40B4-BE49-F238E27FC236}">
                <a16:creationId xmlns:a16="http://schemas.microsoft.com/office/drawing/2014/main" id="{DF331BD9-85FB-83FA-6782-8A60AE91EB04}"/>
              </a:ext>
            </a:extLst>
          </p:cNvPr>
          <p:cNvSpPr/>
          <p:nvPr/>
        </p:nvSpPr>
        <p:spPr>
          <a:xfrm>
            <a:off x="1346598" y="3434763"/>
            <a:ext cx="5076711" cy="369332"/>
          </a:xfrm>
          <a:prstGeom prst="rect">
            <a:avLst/>
          </a:prstGeom>
          <a:noFill/>
          <a:ln/>
        </p:spPr>
        <p:txBody>
          <a:bodyPr wrap="none" lIns="0" tIns="0" rIns="0" bIns="0" rtlCol="0" anchor="ctr">
            <a:spAutoFit/>
          </a:bodyPr>
          <a:lstStyle/>
          <a:p>
            <a:r>
              <a:rPr lang="fr-FR" sz="2400" b="1" dirty="0">
                <a:solidFill>
                  <a:srgbClr val="333333"/>
                </a:solidFill>
                <a:ea typeface="Noto Sans" pitchFamily="34" charset="-122"/>
                <a:cs typeface="Noto Sans" pitchFamily="34" charset="-120"/>
              </a:rPr>
              <a:t>Limitation de la démocratie directe</a:t>
            </a:r>
          </a:p>
        </p:txBody>
      </p:sp>
      <p:sp>
        <p:nvSpPr>
          <p:cNvPr id="28" name="Text 19">
            <a:extLst>
              <a:ext uri="{FF2B5EF4-FFF2-40B4-BE49-F238E27FC236}">
                <a16:creationId xmlns:a16="http://schemas.microsoft.com/office/drawing/2014/main" id="{09E099A7-7FB7-DE88-47EE-FC0AAD6F14F9}"/>
              </a:ext>
            </a:extLst>
          </p:cNvPr>
          <p:cNvSpPr/>
          <p:nvPr/>
        </p:nvSpPr>
        <p:spPr>
          <a:xfrm>
            <a:off x="1346598" y="3804095"/>
            <a:ext cx="4552528" cy="369332"/>
          </a:xfrm>
          <a:prstGeom prst="rect">
            <a:avLst/>
          </a:prstGeom>
          <a:noFill/>
          <a:ln/>
        </p:spPr>
        <p:txBody>
          <a:bodyPr wrap="none" lIns="0" tIns="0" rIns="0" bIns="0" rtlCol="0" anchor="ctr">
            <a:spAutoFit/>
          </a:bodyPr>
          <a:lstStyle/>
          <a:p>
            <a:r>
              <a:rPr lang="fr-FR" sz="2400" dirty="0">
                <a:solidFill>
                  <a:srgbClr val="333333"/>
                </a:solidFill>
                <a:ea typeface="Noto Sans" pitchFamily="34" charset="-122"/>
                <a:cs typeface="Noto Sans" pitchFamily="34" charset="-120"/>
              </a:rPr>
              <a:t>Par décisions des comités mixtes</a:t>
            </a:r>
          </a:p>
        </p:txBody>
      </p:sp>
      <p:pic>
        <p:nvPicPr>
          <p:cNvPr id="29" name="Image 7" descr="preencoded.png">
            <a:extLst>
              <a:ext uri="{FF2B5EF4-FFF2-40B4-BE49-F238E27FC236}">
                <a16:creationId xmlns:a16="http://schemas.microsoft.com/office/drawing/2014/main" id="{0E5436BD-DF06-0611-9AEF-7F3D9B53395E}"/>
              </a:ext>
            </a:extLst>
          </p:cNvPr>
          <p:cNvPicPr>
            <a:picLocks noChangeAspect="1"/>
          </p:cNvPicPr>
          <p:nvPr/>
        </p:nvPicPr>
        <p:blipFill>
          <a:blip r:embed="rId3"/>
          <a:stretch>
            <a:fillRect/>
          </a:stretch>
        </p:blipFill>
        <p:spPr>
          <a:xfrm>
            <a:off x="827315" y="4464085"/>
            <a:ext cx="232172" cy="232172"/>
          </a:xfrm>
          <a:prstGeom prst="rect">
            <a:avLst/>
          </a:prstGeom>
        </p:spPr>
      </p:pic>
      <p:sp>
        <p:nvSpPr>
          <p:cNvPr id="30" name="Text 20">
            <a:extLst>
              <a:ext uri="{FF2B5EF4-FFF2-40B4-BE49-F238E27FC236}">
                <a16:creationId xmlns:a16="http://schemas.microsoft.com/office/drawing/2014/main" id="{44702C4F-1345-54F8-5E14-19BA8E772E4D}"/>
              </a:ext>
            </a:extLst>
          </p:cNvPr>
          <p:cNvSpPr/>
          <p:nvPr/>
        </p:nvSpPr>
        <p:spPr>
          <a:xfrm>
            <a:off x="1346598" y="4383195"/>
            <a:ext cx="5592878" cy="369332"/>
          </a:xfrm>
          <a:prstGeom prst="rect">
            <a:avLst/>
          </a:prstGeom>
          <a:noFill/>
          <a:ln/>
        </p:spPr>
        <p:txBody>
          <a:bodyPr wrap="none" lIns="0" tIns="0" rIns="0" bIns="0" rtlCol="0" anchor="ctr">
            <a:spAutoFit/>
          </a:bodyPr>
          <a:lstStyle/>
          <a:p>
            <a:r>
              <a:rPr lang="fr-FR" sz="2400" b="1" dirty="0">
                <a:solidFill>
                  <a:srgbClr val="333333"/>
                </a:solidFill>
                <a:ea typeface="Noto Sans" pitchFamily="34" charset="-122"/>
                <a:cs typeface="Noto Sans" pitchFamily="34" charset="-120"/>
              </a:rPr>
              <a:t>Une densité réglementaire plus élevée</a:t>
            </a:r>
          </a:p>
        </p:txBody>
      </p:sp>
      <p:sp>
        <p:nvSpPr>
          <p:cNvPr id="31" name="Text 21">
            <a:extLst>
              <a:ext uri="{FF2B5EF4-FFF2-40B4-BE49-F238E27FC236}">
                <a16:creationId xmlns:a16="http://schemas.microsoft.com/office/drawing/2014/main" id="{5945D639-6E17-41CD-EFE4-FC6A3DBFF573}"/>
              </a:ext>
            </a:extLst>
          </p:cNvPr>
          <p:cNvSpPr/>
          <p:nvPr/>
        </p:nvSpPr>
        <p:spPr>
          <a:xfrm>
            <a:off x="1346598" y="4696077"/>
            <a:ext cx="8032648" cy="369332"/>
          </a:xfrm>
          <a:prstGeom prst="rect">
            <a:avLst/>
          </a:prstGeom>
          <a:noFill/>
          <a:ln/>
        </p:spPr>
        <p:txBody>
          <a:bodyPr wrap="none" lIns="0" tIns="0" rIns="0" bIns="0" rtlCol="0" anchor="ctr">
            <a:spAutoFit/>
          </a:bodyPr>
          <a:lstStyle/>
          <a:p>
            <a:r>
              <a:rPr lang="fr-FR" sz="2400" dirty="0">
                <a:solidFill>
                  <a:srgbClr val="333333"/>
                </a:solidFill>
                <a:ea typeface="Noto Sans" pitchFamily="34" charset="-122"/>
                <a:cs typeface="Noto Sans" pitchFamily="34" charset="-120"/>
              </a:rPr>
              <a:t>En adoptant de nombreuses réglementations européennes</a:t>
            </a:r>
          </a:p>
        </p:txBody>
      </p:sp>
      <p:pic>
        <p:nvPicPr>
          <p:cNvPr id="32" name="Image 8" descr="preencoded.png">
            <a:extLst>
              <a:ext uri="{FF2B5EF4-FFF2-40B4-BE49-F238E27FC236}">
                <a16:creationId xmlns:a16="http://schemas.microsoft.com/office/drawing/2014/main" id="{A9AE83B1-206B-1844-E588-0C769B3B70C5}"/>
              </a:ext>
            </a:extLst>
          </p:cNvPr>
          <p:cNvPicPr>
            <a:picLocks noChangeAspect="1"/>
          </p:cNvPicPr>
          <p:nvPr/>
        </p:nvPicPr>
        <p:blipFill>
          <a:blip r:embed="rId5"/>
          <a:stretch>
            <a:fillRect/>
          </a:stretch>
        </p:blipFill>
        <p:spPr>
          <a:xfrm>
            <a:off x="827315" y="5332378"/>
            <a:ext cx="232172" cy="232172"/>
          </a:xfrm>
          <a:prstGeom prst="rect">
            <a:avLst/>
          </a:prstGeom>
        </p:spPr>
      </p:pic>
      <p:sp>
        <p:nvSpPr>
          <p:cNvPr id="33" name="Text 22">
            <a:extLst>
              <a:ext uri="{FF2B5EF4-FFF2-40B4-BE49-F238E27FC236}">
                <a16:creationId xmlns:a16="http://schemas.microsoft.com/office/drawing/2014/main" id="{081D1D12-9F40-59D5-0744-8472BF2297F1}"/>
              </a:ext>
            </a:extLst>
          </p:cNvPr>
          <p:cNvSpPr/>
          <p:nvPr/>
        </p:nvSpPr>
        <p:spPr>
          <a:xfrm>
            <a:off x="1346598" y="5278967"/>
            <a:ext cx="5525552" cy="369332"/>
          </a:xfrm>
          <a:prstGeom prst="rect">
            <a:avLst/>
          </a:prstGeom>
          <a:noFill/>
          <a:ln/>
        </p:spPr>
        <p:txBody>
          <a:bodyPr wrap="none" lIns="0" tIns="0" rIns="0" bIns="0" rtlCol="0" anchor="ctr">
            <a:spAutoFit/>
          </a:bodyPr>
          <a:lstStyle/>
          <a:p>
            <a:r>
              <a:rPr lang="fr-FR" sz="2400" b="1" dirty="0">
                <a:solidFill>
                  <a:srgbClr val="333333"/>
                </a:solidFill>
                <a:ea typeface="Noto Sans" pitchFamily="34" charset="-122"/>
                <a:cs typeface="Noto Sans" pitchFamily="34" charset="-120"/>
              </a:rPr>
              <a:t>Limitation au marché intérieur de l'UE</a:t>
            </a:r>
          </a:p>
        </p:txBody>
      </p:sp>
      <p:sp>
        <p:nvSpPr>
          <p:cNvPr id="34" name="Text 23">
            <a:extLst>
              <a:ext uri="{FF2B5EF4-FFF2-40B4-BE49-F238E27FC236}">
                <a16:creationId xmlns:a16="http://schemas.microsoft.com/office/drawing/2014/main" id="{42B26DB8-EAAC-4B82-A346-C26B60F73B99}"/>
              </a:ext>
            </a:extLst>
          </p:cNvPr>
          <p:cNvSpPr/>
          <p:nvPr/>
        </p:nvSpPr>
        <p:spPr>
          <a:xfrm>
            <a:off x="1346598" y="5629591"/>
            <a:ext cx="8196154" cy="369332"/>
          </a:xfrm>
          <a:prstGeom prst="rect">
            <a:avLst/>
          </a:prstGeom>
          <a:noFill/>
          <a:ln/>
        </p:spPr>
        <p:txBody>
          <a:bodyPr wrap="none" lIns="0" tIns="0" rIns="0" bIns="0" rtlCol="0" anchor="ctr">
            <a:spAutoFit/>
          </a:bodyPr>
          <a:lstStyle/>
          <a:p>
            <a:r>
              <a:rPr lang="fr-FR" sz="2400" dirty="0">
                <a:solidFill>
                  <a:srgbClr val="333333"/>
                </a:solidFill>
                <a:ea typeface="Noto Sans" pitchFamily="34" charset="-122"/>
                <a:cs typeface="Noto Sans" pitchFamily="34" charset="-120"/>
              </a:rPr>
              <a:t>Au lieu d'une orientation globale des relations commerciales</a:t>
            </a:r>
          </a:p>
        </p:txBody>
      </p:sp>
    </p:spTree>
    <p:extLst>
      <p:ext uri="{BB962C8B-B14F-4D97-AF65-F5344CB8AC3E}">
        <p14:creationId xmlns:p14="http://schemas.microsoft.com/office/powerpoint/2010/main" val="4238899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nhaltsplatzhalter 5">
            <a:extLst>
              <a:ext uri="{FF2B5EF4-FFF2-40B4-BE49-F238E27FC236}">
                <a16:creationId xmlns:a16="http://schemas.microsoft.com/office/drawing/2014/main" id="{3971C771-5820-9098-9801-9C1CF67F3F7E}"/>
              </a:ext>
            </a:extLst>
          </p:cNvPr>
          <p:cNvSpPr>
            <a:spLocks noGrp="1"/>
          </p:cNvSpPr>
          <p:nvPr>
            <p:ph idx="1"/>
          </p:nvPr>
        </p:nvSpPr>
        <p:spPr>
          <a:xfrm>
            <a:off x="186230" y="1713046"/>
            <a:ext cx="9377131" cy="5404082"/>
          </a:xfrm>
        </p:spPr>
        <p:txBody>
          <a:bodyPr>
            <a:normAutofit/>
          </a:bodyPr>
          <a:lstStyle/>
          <a:p>
            <a:pPr marL="447675" lvl="1" indent="-360363" defTabSz="910426">
              <a:lnSpc>
                <a:spcPts val="23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Référendum obligatoire « sui generis » pour les traités internationaux d'importance exceptionnelle : 1920 Société des Nations, 1972 Accord de libre-échange avec la CEE/UE, 1992 EEE/UE.</a:t>
            </a:r>
          </a:p>
          <a:p>
            <a:pPr marL="447675" lvl="1" indent="-360363" defTabSz="910426">
              <a:lnSpc>
                <a:spcPts val="23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La reprise de la directive sur les citoyens de l'Union est contraire à l'art. 121a Cst.</a:t>
            </a:r>
          </a:p>
          <a:p>
            <a:pPr marL="447675" lvl="1" indent="-360363" defTabSz="910426">
              <a:lnSpc>
                <a:spcPts val="23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Cst. article 1 définit la Confédération suisse : peuple suisse et cantons </a:t>
            </a:r>
          </a:p>
          <a:p>
            <a:pPr marL="447675" lvl="1" indent="-360363" defTabSz="910426">
              <a:lnSpc>
                <a:spcPts val="23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Référendum sous la menace de sanctions</a:t>
            </a:r>
          </a:p>
          <a:p>
            <a:pPr marL="447675" lvl="1" indent="-360363" defTabSz="910426">
              <a:lnSpc>
                <a:spcPts val="2300"/>
              </a:lnSpc>
              <a:spcBef>
                <a:spcPts val="2400"/>
              </a:spcBef>
              <a:buClr>
                <a:srgbClr val="FF0000"/>
              </a:buClr>
              <a:buFont typeface="Wingdings" panose="05000000000000000000" pitchFamily="2" charset="2"/>
              <a:buChar char="§"/>
              <a:tabLst>
                <a:tab pos="5167313" algn="l"/>
              </a:tabLst>
              <a:defRPr/>
            </a:pPr>
            <a:r>
              <a:rPr lang="fr-FR" sz="2200" b="1" dirty="0">
                <a:solidFill>
                  <a:srgbClr val="000000"/>
                </a:solidFill>
                <a:latin typeface="Arial"/>
              </a:rPr>
              <a:t>Divers domaines législatifs interviennent directement dans les compétences des communes/cantons (aides !)</a:t>
            </a:r>
          </a:p>
        </p:txBody>
      </p:sp>
      <p:sp>
        <p:nvSpPr>
          <p:cNvPr id="4" name="Foliennummernplatzhalter 3">
            <a:extLst>
              <a:ext uri="{FF2B5EF4-FFF2-40B4-BE49-F238E27FC236}">
                <a16:creationId xmlns:a16="http://schemas.microsoft.com/office/drawing/2014/main" id="{D226037C-02DC-FBA1-E410-4586B42769F9}"/>
              </a:ext>
            </a:extLst>
          </p:cNvPr>
          <p:cNvSpPr>
            <a:spLocks noGrp="1"/>
          </p:cNvSpPr>
          <p:nvPr>
            <p:ph type="sldNum" sz="quarter" idx="12"/>
          </p:nvPr>
        </p:nvSpPr>
        <p:spPr/>
        <p:txBody>
          <a:bodyPr/>
          <a:lstStyle/>
          <a:p>
            <a:fld id="{1B101894-CD26-4755-B2AE-6750C1357069}" type="slidenum">
              <a:rPr lang="de-CH" noProof="0" smtClean="0"/>
              <a:t>33</a:t>
            </a:fld>
            <a:endParaRPr lang="de-CH" noProof="0" dirty="0"/>
          </a:p>
        </p:txBody>
      </p:sp>
      <p:sp>
        <p:nvSpPr>
          <p:cNvPr id="8" name="Titel 1">
            <a:extLst>
              <a:ext uri="{FF2B5EF4-FFF2-40B4-BE49-F238E27FC236}">
                <a16:creationId xmlns:a16="http://schemas.microsoft.com/office/drawing/2014/main" id="{D99E96FE-48FD-FB2C-9711-8D4DF4D1C0FA}"/>
              </a:ext>
            </a:extLst>
          </p:cNvPr>
          <p:cNvSpPr txBox="1">
            <a:spLocks/>
          </p:cNvSpPr>
          <p:nvPr/>
        </p:nvSpPr>
        <p:spPr>
          <a:xfrm>
            <a:off x="328570" y="194458"/>
            <a:ext cx="9577430" cy="1158659"/>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tx1"/>
                </a:solidFill>
                <a:latin typeface="Book Antiqua" pitchFamily="18" charset="0"/>
                <a:ea typeface="+mj-ea"/>
                <a:cs typeface="+mj-cs"/>
              </a:defRPr>
            </a:lvl1pPr>
          </a:lstStyle>
          <a:p>
            <a:endParaRPr lang="de-CH" sz="2800" dirty="0">
              <a:latin typeface="Arial" pitchFamily="34" charset="0"/>
              <a:cs typeface="Arial" pitchFamily="34" charset="0"/>
            </a:endParaRPr>
          </a:p>
          <a:p>
            <a:r>
              <a:rPr lang="fr-FR" sz="2800" dirty="0">
                <a:latin typeface="Arial" pitchFamily="34" charset="0"/>
                <a:cs typeface="Arial" pitchFamily="34" charset="0"/>
              </a:rPr>
              <a:t>La majorité des cantons est nécessaire</a:t>
            </a:r>
          </a:p>
        </p:txBody>
      </p:sp>
    </p:spTree>
    <p:extLst>
      <p:ext uri="{BB962C8B-B14F-4D97-AF65-F5344CB8AC3E}">
        <p14:creationId xmlns:p14="http://schemas.microsoft.com/office/powerpoint/2010/main" val="3802681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D99E96FE-48FD-FB2C-9711-8D4DF4D1C0FA}"/>
              </a:ext>
            </a:extLst>
          </p:cNvPr>
          <p:cNvSpPr>
            <a:spLocks noGrp="1"/>
          </p:cNvSpPr>
          <p:nvPr>
            <p:ph type="title"/>
          </p:nvPr>
        </p:nvSpPr>
        <p:spPr>
          <a:xfrm>
            <a:off x="234870" y="375081"/>
            <a:ext cx="9334800" cy="716400"/>
          </a:xfrm>
        </p:spPr>
        <p:txBody>
          <a:bodyPr/>
          <a:lstStyle/>
          <a:p>
            <a:br>
              <a:rPr lang="de-CH" dirty="0">
                <a:latin typeface="Arial" panose="020B0604020202020204" pitchFamily="34" charset="0"/>
              </a:rPr>
            </a:br>
            <a:r>
              <a:rPr lang="de-CH" dirty="0">
                <a:latin typeface="Arial" panose="020B0604020202020204" pitchFamily="34" charset="0"/>
              </a:rPr>
              <a:t>Résumé</a:t>
            </a:r>
            <a:endParaRPr lang="de-CH" sz="3200" dirty="0">
              <a:solidFill>
                <a:srgbClr val="FF0000"/>
              </a:solidFill>
            </a:endParaRPr>
          </a:p>
        </p:txBody>
      </p:sp>
      <p:sp>
        <p:nvSpPr>
          <p:cNvPr id="4" name="Slide Number Placeholder 3"/>
          <p:cNvSpPr>
            <a:spLocks noGrp="1"/>
          </p:cNvSpPr>
          <p:nvPr>
            <p:ph type="sldNum" sz="quarter" idx="12"/>
          </p:nvPr>
        </p:nvSpPr>
        <p:spPr/>
        <p:txBody>
          <a:bodyPr/>
          <a:lstStyle/>
          <a:p>
            <a:fld id="{1B101894-CD26-4755-B2AE-6750C1357069}" type="slidenum">
              <a:rPr lang="de-CH" noProof="0" smtClean="0"/>
              <a:t>34</a:t>
            </a:fld>
            <a:endParaRPr lang="de-CH" noProof="0" dirty="0"/>
          </a:p>
        </p:txBody>
      </p:sp>
      <p:sp>
        <p:nvSpPr>
          <p:cNvPr id="7" name="Inhaltsplatzhalter 1"/>
          <p:cNvSpPr txBox="1">
            <a:spLocks/>
          </p:cNvSpPr>
          <p:nvPr/>
        </p:nvSpPr>
        <p:spPr>
          <a:xfrm>
            <a:off x="206605" y="1372404"/>
            <a:ext cx="9492790" cy="5093201"/>
          </a:xfrm>
          <a:prstGeom prst="rect">
            <a:avLst/>
          </a:prstGeom>
        </p:spPr>
        <p:txBody>
          <a:bodyPr vert="horz" wrap="square" lIns="20072" tIns="20072" rIns="20072" bIns="20072"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363" indent="-360363" defTabSz="910426">
              <a:lnSpc>
                <a:spcPts val="2800"/>
              </a:lnSpc>
              <a:spcBef>
                <a:spcPts val="6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Bruxelles ordonne, la Suisse exécute : La Suisse reprendra automatiquement le droit européen dans tous les domaines importants.</a:t>
            </a:r>
          </a:p>
          <a:p>
            <a:pPr marL="360363" indent="-360363" defTabSz="910426">
              <a:lnSpc>
                <a:spcPts val="2800"/>
              </a:lnSpc>
              <a:spcBef>
                <a:spcPts val="6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Abandon des droits démocratiques : la majorité des actes législatifs de l'UE s'appliquent directement sans traitement parlementaire ni référendum !</a:t>
            </a:r>
          </a:p>
          <a:p>
            <a:pPr marL="360363" indent="-360363" defTabSz="910426">
              <a:lnSpc>
                <a:spcPts val="2800"/>
              </a:lnSpc>
              <a:spcBef>
                <a:spcPts val="6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Mesures punitives de l'UE en cas de non-application !</a:t>
            </a:r>
            <a:endParaRPr lang="de-CH" sz="2200" b="1" noProof="0" dirty="0">
              <a:solidFill>
                <a:srgbClr val="000000"/>
              </a:solidFill>
              <a:latin typeface="Arial" panose="020B0604020202020204" pitchFamily="34" charset="0"/>
              <a:cs typeface="Arial" panose="020B0604020202020204" pitchFamily="34" charset="0"/>
            </a:endParaRPr>
          </a:p>
          <a:p>
            <a:pPr marL="360363" indent="-360363" defTabSz="910426">
              <a:lnSpc>
                <a:spcPts val="2800"/>
              </a:lnSpc>
              <a:spcBef>
                <a:spcPts val="6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Le droit de l'UE est le droit international ; le droit international prime sur le droit national !</a:t>
            </a:r>
          </a:p>
          <a:p>
            <a:pPr marL="360363" indent="-360363" defTabSz="910426">
              <a:lnSpc>
                <a:spcPts val="2800"/>
              </a:lnSpc>
              <a:spcBef>
                <a:spcPts val="6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Coûts élevés, bureaucratie et perte de souveraineté !</a:t>
            </a:r>
          </a:p>
          <a:p>
            <a:pPr marL="360363" indent="-360363" defTabSz="910426">
              <a:lnSpc>
                <a:spcPts val="2800"/>
              </a:lnSpc>
              <a:spcBef>
                <a:spcPts val="6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Contradiction avec la conception fédérale de l'État suisse !</a:t>
            </a:r>
          </a:p>
          <a:p>
            <a:pPr marL="0" indent="0" algn="ctr" defTabSz="910426">
              <a:lnSpc>
                <a:spcPts val="2800"/>
              </a:lnSpc>
              <a:spcBef>
                <a:spcPts val="0"/>
              </a:spcBef>
              <a:buClr>
                <a:srgbClr val="FF0000"/>
              </a:buClr>
              <a:buNone/>
              <a:tabLst>
                <a:tab pos="5167313" algn="l"/>
              </a:tabLst>
              <a:defRPr/>
            </a:pPr>
            <a:r>
              <a:rPr lang="de-CH" sz="2400" b="1" dirty="0">
                <a:solidFill>
                  <a:srgbClr val="FF0000"/>
                </a:solidFill>
                <a:latin typeface="Arial" panose="020B0604020202020204" pitchFamily="34" charset="0"/>
                <a:cs typeface="Arial" panose="020B0604020202020204" pitchFamily="34" charset="0"/>
              </a:rPr>
              <a:t>www.traite-adhesion.ch</a:t>
            </a:r>
          </a:p>
          <a:p>
            <a:pPr marL="0" indent="0" algn="ctr" defTabSz="910426">
              <a:lnSpc>
                <a:spcPts val="2800"/>
              </a:lnSpc>
              <a:spcBef>
                <a:spcPts val="0"/>
              </a:spcBef>
              <a:buClr>
                <a:srgbClr val="FF0000"/>
              </a:buClr>
              <a:buNone/>
              <a:tabLst>
                <a:tab pos="5167313" algn="l"/>
              </a:tabLst>
              <a:defRPr/>
            </a:pPr>
            <a:r>
              <a:rPr lang="de-CH" sz="2400" b="1" noProof="0" dirty="0">
                <a:solidFill>
                  <a:srgbClr val="FF0000"/>
                </a:solidFill>
                <a:latin typeface="Arial" panose="020B0604020202020204" pitchFamily="34" charset="0"/>
                <a:cs typeface="Arial" panose="020B0604020202020204" pitchFamily="34" charset="0"/>
              </a:rPr>
              <a:t>www.seventhinkingsteps.ch</a:t>
            </a:r>
          </a:p>
        </p:txBody>
      </p:sp>
    </p:spTree>
    <p:extLst>
      <p:ext uri="{BB962C8B-B14F-4D97-AF65-F5344CB8AC3E}">
        <p14:creationId xmlns:p14="http://schemas.microsoft.com/office/powerpoint/2010/main" val="2227691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tabLst>
                <a:tab pos="1790700" algn="l"/>
              </a:tabLst>
            </a:pPr>
            <a:r>
              <a:rPr lang="fr-FR" dirty="0">
                <a:latin typeface="+mn-lt"/>
              </a:rPr>
              <a:t>Quelle est la suite des événements ? Calendrier possible</a:t>
            </a:r>
            <a:endParaRPr lang="de-CH" noProof="0" dirty="0">
              <a:latin typeface="+mn-lt"/>
            </a:endParaRPr>
          </a:p>
        </p:txBody>
      </p:sp>
      <p:sp>
        <p:nvSpPr>
          <p:cNvPr id="4" name="Slide Number Placeholder 3"/>
          <p:cNvSpPr>
            <a:spLocks noGrp="1"/>
          </p:cNvSpPr>
          <p:nvPr>
            <p:ph type="sldNum" sz="quarter" idx="12"/>
          </p:nvPr>
        </p:nvSpPr>
        <p:spPr>
          <a:xfrm>
            <a:off x="9061609" y="6438517"/>
            <a:ext cx="540001" cy="183600"/>
          </a:xfrm>
        </p:spPr>
        <p:txBody>
          <a:bodyPr/>
          <a:lstStyle/>
          <a:p>
            <a:fld id="{1B101894-CD26-4755-B2AE-6750C1357069}" type="slidenum">
              <a:rPr lang="de-CH" noProof="0" smtClean="0"/>
              <a:t>35</a:t>
            </a:fld>
            <a:endParaRPr lang="de-CH" noProof="0" dirty="0"/>
          </a:p>
        </p:txBody>
      </p:sp>
      <p:sp>
        <p:nvSpPr>
          <p:cNvPr id="105" name="Content Placeholder 2">
            <a:extLst>
              <a:ext uri="{FF2B5EF4-FFF2-40B4-BE49-F238E27FC236}">
                <a16:creationId xmlns:a16="http://schemas.microsoft.com/office/drawing/2014/main" id="{697D0BB7-4D2E-413C-698B-8FA8CA621EE7}"/>
              </a:ext>
            </a:extLst>
          </p:cNvPr>
          <p:cNvSpPr txBox="1">
            <a:spLocks/>
          </p:cNvSpPr>
          <p:nvPr/>
        </p:nvSpPr>
        <p:spPr bwMode="auto">
          <a:xfrm>
            <a:off x="2789328" y="3676938"/>
            <a:ext cx="1226175" cy="738664"/>
          </a:xfrm>
          <a:prstGeom prst="rect">
            <a:avLst/>
          </a:prstGeom>
          <a:noFill/>
          <a:ln w="9525">
            <a:noFill/>
            <a:miter lim="800000"/>
            <a:headEnd/>
            <a:tailEnd/>
          </a:ln>
        </p:spPr>
        <p:txBody>
          <a:bodyPr wrap="square" lIns="0" tIns="0" rIns="0" bIns="0">
            <a:spAutoFit/>
          </a:bodyPr>
          <a:lstStyle/>
          <a:p>
            <a:pPr defTabSz="685722" fontAlgn="base">
              <a:spcBef>
                <a:spcPct val="0"/>
              </a:spcBef>
              <a:spcAft>
                <a:spcPct val="0"/>
              </a:spcAft>
            </a:pPr>
            <a:r>
              <a:rPr lang="fr-FR" sz="1600" b="1" dirty="0">
                <a:solidFill>
                  <a:srgbClr val="000000"/>
                </a:solidFill>
                <a:latin typeface="Arial" panose="020B0604020202020204" pitchFamily="34" charset="0"/>
                <a:cs typeface="Arial" panose="020B0604020202020204" pitchFamily="34" charset="0"/>
              </a:rPr>
              <a:t>Octobre Fin de la </a:t>
            </a:r>
            <a:r>
              <a:rPr lang="fr-FR" sz="1600" b="1" dirty="0" err="1">
                <a:solidFill>
                  <a:srgbClr val="000000"/>
                </a:solidFill>
                <a:latin typeface="Arial" panose="020B0604020202020204" pitchFamily="34" charset="0"/>
                <a:cs typeface="Arial" panose="020B0604020202020204" pitchFamily="34" charset="0"/>
              </a:rPr>
              <a:t>con-sultation</a:t>
            </a:r>
            <a:endParaRPr lang="de-CH" sz="1200" b="1" noProof="0" dirty="0">
              <a:solidFill>
                <a:srgbClr val="000000"/>
              </a:solidFill>
              <a:latin typeface="Arial" panose="020B0604020202020204" pitchFamily="34" charset="0"/>
              <a:cs typeface="Arial" panose="020B0604020202020204" pitchFamily="34" charset="0"/>
            </a:endParaRPr>
          </a:p>
        </p:txBody>
      </p:sp>
      <p:sp>
        <p:nvSpPr>
          <p:cNvPr id="107" name="AutoShape 2"/>
          <p:cNvSpPr>
            <a:spLocks noChangeArrowheads="1"/>
          </p:cNvSpPr>
          <p:nvPr/>
        </p:nvSpPr>
        <p:spPr bwMode="gray">
          <a:xfrm>
            <a:off x="398411" y="2526568"/>
            <a:ext cx="775362" cy="645807"/>
          </a:xfrm>
          <a:prstGeom prst="homePlate">
            <a:avLst>
              <a:gd name="adj" fmla="val 31843"/>
            </a:avLst>
          </a:prstGeom>
          <a:solidFill>
            <a:schemeClr val="accent2">
              <a:lumMod val="75000"/>
            </a:schemeClr>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endParaRPr lang="de-CH" sz="825" b="1" noProof="0" dirty="0">
              <a:solidFill>
                <a:srgbClr val="FFFFFF"/>
              </a:solidFill>
              <a:latin typeface="Arial" panose="020B0604020202020204" pitchFamily="34" charset="0"/>
              <a:cs typeface="Arial" panose="020B0604020202020204" pitchFamily="34" charset="0"/>
            </a:endParaRPr>
          </a:p>
        </p:txBody>
      </p:sp>
      <p:sp>
        <p:nvSpPr>
          <p:cNvPr id="109" name="AutoShape 8"/>
          <p:cNvSpPr>
            <a:spLocks noChangeArrowheads="1"/>
          </p:cNvSpPr>
          <p:nvPr/>
        </p:nvSpPr>
        <p:spPr bwMode="gray">
          <a:xfrm>
            <a:off x="1160891" y="2536769"/>
            <a:ext cx="762480" cy="639577"/>
          </a:xfrm>
          <a:prstGeom prst="chevron">
            <a:avLst>
              <a:gd name="adj" fmla="val 30925"/>
            </a:avLst>
          </a:prstGeom>
          <a:solidFill>
            <a:schemeClr val="accent2">
              <a:lumMod val="75000"/>
            </a:schemeClr>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endParaRPr lang="de-CH" sz="825" b="1" noProof="0" dirty="0">
              <a:solidFill>
                <a:srgbClr val="FFFFFF"/>
              </a:solidFill>
              <a:latin typeface="Arial" panose="020B0604020202020204" pitchFamily="34" charset="0"/>
              <a:cs typeface="Arial" panose="020B0604020202020204" pitchFamily="34" charset="0"/>
            </a:endParaRPr>
          </a:p>
        </p:txBody>
      </p:sp>
      <p:sp>
        <p:nvSpPr>
          <p:cNvPr id="110" name="AutoShape 8"/>
          <p:cNvSpPr>
            <a:spLocks noChangeArrowheads="1"/>
          </p:cNvSpPr>
          <p:nvPr/>
        </p:nvSpPr>
        <p:spPr bwMode="gray">
          <a:xfrm>
            <a:off x="1957435" y="2533742"/>
            <a:ext cx="762480" cy="639577"/>
          </a:xfrm>
          <a:prstGeom prst="chevron">
            <a:avLst>
              <a:gd name="adj" fmla="val 30925"/>
            </a:avLst>
          </a:prstGeom>
          <a:solidFill>
            <a:schemeClr val="accent2">
              <a:lumMod val="75000"/>
            </a:schemeClr>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endParaRPr lang="de-CH" sz="825" b="1" noProof="0" dirty="0">
              <a:solidFill>
                <a:srgbClr val="FFFFFF"/>
              </a:solidFill>
              <a:latin typeface="Arial" panose="020B0604020202020204" pitchFamily="34" charset="0"/>
              <a:cs typeface="Arial" panose="020B0604020202020204" pitchFamily="34" charset="0"/>
            </a:endParaRPr>
          </a:p>
        </p:txBody>
      </p:sp>
      <p:sp>
        <p:nvSpPr>
          <p:cNvPr id="111" name="AutoShape 8"/>
          <p:cNvSpPr>
            <a:spLocks noChangeArrowheads="1"/>
          </p:cNvSpPr>
          <p:nvPr/>
        </p:nvSpPr>
        <p:spPr bwMode="gray">
          <a:xfrm>
            <a:off x="2719915" y="2543673"/>
            <a:ext cx="762480" cy="639577"/>
          </a:xfrm>
          <a:prstGeom prst="chevron">
            <a:avLst>
              <a:gd name="adj" fmla="val 30925"/>
            </a:avLst>
          </a:prstGeom>
          <a:solidFill>
            <a:schemeClr val="accent2">
              <a:lumMod val="75000"/>
            </a:schemeClr>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endParaRPr lang="de-CH" sz="825" b="1" noProof="0" dirty="0">
              <a:solidFill>
                <a:srgbClr val="FFFFFF"/>
              </a:solidFill>
              <a:latin typeface="Arial" panose="020B0604020202020204" pitchFamily="34" charset="0"/>
              <a:cs typeface="Arial" panose="020B0604020202020204" pitchFamily="34" charset="0"/>
            </a:endParaRPr>
          </a:p>
        </p:txBody>
      </p:sp>
      <p:sp>
        <p:nvSpPr>
          <p:cNvPr id="112" name="AutoShape 8"/>
          <p:cNvSpPr>
            <a:spLocks noChangeArrowheads="1"/>
          </p:cNvSpPr>
          <p:nvPr/>
        </p:nvSpPr>
        <p:spPr bwMode="gray">
          <a:xfrm>
            <a:off x="3463817" y="2547620"/>
            <a:ext cx="762480" cy="639577"/>
          </a:xfrm>
          <a:prstGeom prst="chevron">
            <a:avLst>
              <a:gd name="adj" fmla="val 30925"/>
            </a:avLst>
          </a:prstGeom>
          <a:solidFill>
            <a:srgbClr val="FF0000"/>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endParaRPr lang="de-CH" sz="825" b="1" noProof="0" dirty="0">
              <a:solidFill>
                <a:srgbClr val="FFFFFF"/>
              </a:solidFill>
              <a:latin typeface="Arial" panose="020B0604020202020204" pitchFamily="34" charset="0"/>
              <a:cs typeface="Arial" panose="020B0604020202020204" pitchFamily="34" charset="0"/>
            </a:endParaRPr>
          </a:p>
        </p:txBody>
      </p:sp>
      <p:sp>
        <p:nvSpPr>
          <p:cNvPr id="113" name="AutoShape 8"/>
          <p:cNvSpPr>
            <a:spLocks noChangeArrowheads="1"/>
          </p:cNvSpPr>
          <p:nvPr/>
        </p:nvSpPr>
        <p:spPr bwMode="gray">
          <a:xfrm>
            <a:off x="4207719" y="2559052"/>
            <a:ext cx="762480" cy="639577"/>
          </a:xfrm>
          <a:prstGeom prst="chevron">
            <a:avLst>
              <a:gd name="adj" fmla="val 30925"/>
            </a:avLst>
          </a:prstGeom>
          <a:solidFill>
            <a:srgbClr val="FF0000"/>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endParaRPr lang="de-CH" sz="825" b="1" noProof="0" dirty="0">
              <a:solidFill>
                <a:srgbClr val="FFFFFF"/>
              </a:solidFill>
              <a:latin typeface="Arial" panose="020B0604020202020204" pitchFamily="34" charset="0"/>
              <a:cs typeface="Arial" panose="020B0604020202020204" pitchFamily="34" charset="0"/>
            </a:endParaRPr>
          </a:p>
        </p:txBody>
      </p:sp>
      <p:sp>
        <p:nvSpPr>
          <p:cNvPr id="114" name="AutoShape 8"/>
          <p:cNvSpPr>
            <a:spLocks noChangeArrowheads="1"/>
          </p:cNvSpPr>
          <p:nvPr/>
        </p:nvSpPr>
        <p:spPr bwMode="gray">
          <a:xfrm>
            <a:off x="4965189" y="2559052"/>
            <a:ext cx="762480" cy="639577"/>
          </a:xfrm>
          <a:prstGeom prst="chevron">
            <a:avLst>
              <a:gd name="adj" fmla="val 30925"/>
            </a:avLst>
          </a:prstGeom>
          <a:solidFill>
            <a:srgbClr val="FF0000"/>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endParaRPr lang="de-CH" sz="825" b="1" noProof="0" dirty="0">
              <a:solidFill>
                <a:srgbClr val="FFFFFF"/>
              </a:solidFill>
              <a:latin typeface="Arial" panose="020B0604020202020204" pitchFamily="34" charset="0"/>
              <a:cs typeface="Arial" panose="020B0604020202020204" pitchFamily="34" charset="0"/>
            </a:endParaRPr>
          </a:p>
        </p:txBody>
      </p:sp>
      <p:sp>
        <p:nvSpPr>
          <p:cNvPr id="115" name="AutoShape 8"/>
          <p:cNvSpPr>
            <a:spLocks noChangeArrowheads="1"/>
          </p:cNvSpPr>
          <p:nvPr/>
        </p:nvSpPr>
        <p:spPr bwMode="gray">
          <a:xfrm>
            <a:off x="5727669" y="2557421"/>
            <a:ext cx="762480" cy="639577"/>
          </a:xfrm>
          <a:prstGeom prst="chevron">
            <a:avLst>
              <a:gd name="adj" fmla="val 30925"/>
            </a:avLst>
          </a:prstGeom>
          <a:solidFill>
            <a:srgbClr val="FF0000"/>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endParaRPr lang="de-CH" sz="825" b="1" noProof="0" dirty="0">
              <a:solidFill>
                <a:srgbClr val="FFFFFF"/>
              </a:solidFill>
              <a:latin typeface="Arial" panose="020B0604020202020204" pitchFamily="34" charset="0"/>
              <a:cs typeface="Arial" panose="020B0604020202020204" pitchFamily="34" charset="0"/>
            </a:endParaRPr>
          </a:p>
        </p:txBody>
      </p:sp>
      <p:sp>
        <p:nvSpPr>
          <p:cNvPr id="116" name="AutoShape 8"/>
          <p:cNvSpPr>
            <a:spLocks noChangeArrowheads="1"/>
          </p:cNvSpPr>
          <p:nvPr/>
        </p:nvSpPr>
        <p:spPr bwMode="gray">
          <a:xfrm>
            <a:off x="6510968" y="2559052"/>
            <a:ext cx="762480" cy="639577"/>
          </a:xfrm>
          <a:prstGeom prst="chevron">
            <a:avLst>
              <a:gd name="adj" fmla="val 30925"/>
            </a:avLst>
          </a:prstGeom>
          <a:solidFill>
            <a:srgbClr val="FFC000"/>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endParaRPr lang="de-CH" sz="825" b="1" noProof="0" dirty="0">
              <a:solidFill>
                <a:srgbClr val="FFFFFF"/>
              </a:solidFill>
              <a:latin typeface="Arial" panose="020B0604020202020204" pitchFamily="34" charset="0"/>
              <a:cs typeface="Arial" panose="020B0604020202020204" pitchFamily="34" charset="0"/>
            </a:endParaRPr>
          </a:p>
        </p:txBody>
      </p:sp>
      <p:sp>
        <p:nvSpPr>
          <p:cNvPr id="117" name="AutoShape 8"/>
          <p:cNvSpPr>
            <a:spLocks noChangeArrowheads="1"/>
          </p:cNvSpPr>
          <p:nvPr/>
        </p:nvSpPr>
        <p:spPr bwMode="gray">
          <a:xfrm>
            <a:off x="7270033" y="2555351"/>
            <a:ext cx="762480" cy="639577"/>
          </a:xfrm>
          <a:prstGeom prst="chevron">
            <a:avLst>
              <a:gd name="adj" fmla="val 30925"/>
            </a:avLst>
          </a:prstGeom>
          <a:solidFill>
            <a:srgbClr val="FFC000"/>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r>
              <a:rPr lang="de-CH" sz="825" b="1" noProof="0" dirty="0">
                <a:solidFill>
                  <a:srgbClr val="FFFFFF"/>
                </a:solidFill>
                <a:latin typeface="Arial" panose="020B0604020202020204" pitchFamily="34" charset="0"/>
                <a:cs typeface="Arial" panose="020B0604020202020204" pitchFamily="34" charset="0"/>
              </a:rPr>
              <a:t> </a:t>
            </a:r>
          </a:p>
        </p:txBody>
      </p:sp>
      <p:sp>
        <p:nvSpPr>
          <p:cNvPr id="118" name="AutoShape 8"/>
          <p:cNvSpPr>
            <a:spLocks noChangeArrowheads="1"/>
          </p:cNvSpPr>
          <p:nvPr/>
        </p:nvSpPr>
        <p:spPr bwMode="gray">
          <a:xfrm>
            <a:off x="8032513" y="2555350"/>
            <a:ext cx="762480" cy="639577"/>
          </a:xfrm>
          <a:prstGeom prst="chevron">
            <a:avLst>
              <a:gd name="adj" fmla="val 30925"/>
            </a:avLst>
          </a:prstGeom>
          <a:solidFill>
            <a:srgbClr val="FFC000"/>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r>
              <a:rPr lang="de-CH" sz="825" b="1" noProof="0" dirty="0">
                <a:solidFill>
                  <a:srgbClr val="FFFFFF"/>
                </a:solidFill>
                <a:latin typeface="Arial" panose="020B0604020202020204" pitchFamily="34" charset="0"/>
                <a:cs typeface="Arial" panose="020B0604020202020204" pitchFamily="34" charset="0"/>
              </a:rPr>
              <a:t> </a:t>
            </a:r>
          </a:p>
        </p:txBody>
      </p:sp>
      <p:sp>
        <p:nvSpPr>
          <p:cNvPr id="119" name="Oval 2"/>
          <p:cNvSpPr>
            <a:spLocks noChangeArrowheads="1"/>
          </p:cNvSpPr>
          <p:nvPr/>
        </p:nvSpPr>
        <p:spPr bwMode="gray">
          <a:xfrm>
            <a:off x="1641716" y="3404402"/>
            <a:ext cx="95250" cy="95250"/>
          </a:xfrm>
          <a:prstGeom prst="ellipse">
            <a:avLst/>
          </a:prstGeom>
          <a:solidFill>
            <a:srgbClr val="FF0000"/>
          </a:solidFill>
          <a:ln w="9525" algn="ctr">
            <a:solidFill>
              <a:srgbClr val="FF0000"/>
            </a:solidFill>
            <a:round/>
            <a:headEnd/>
            <a:tailEnd/>
          </a:ln>
        </p:spPr>
        <p:txBody>
          <a:bodyPr wrap="none" lIns="0" tIns="0" rIns="0" bIns="0" anchor="ctr"/>
          <a:lstStyle/>
          <a:p>
            <a:pPr algn="ctr" defTabSz="685722" eaLnBrk="0" fontAlgn="base" hangingPunct="0">
              <a:spcBef>
                <a:spcPct val="0"/>
              </a:spcBef>
              <a:spcAft>
                <a:spcPct val="0"/>
              </a:spcAft>
            </a:pPr>
            <a:endParaRPr lang="de-CH" sz="900" b="1" noProof="0" dirty="0">
              <a:solidFill>
                <a:srgbClr val="FFFFFF"/>
              </a:solidFill>
              <a:latin typeface="Arial" panose="020B0604020202020204" pitchFamily="34" charset="0"/>
              <a:cs typeface="Arial" panose="020B0604020202020204" pitchFamily="34" charset="0"/>
            </a:endParaRPr>
          </a:p>
        </p:txBody>
      </p:sp>
      <p:sp>
        <p:nvSpPr>
          <p:cNvPr id="120" name="Content Placeholder 2"/>
          <p:cNvSpPr txBox="1">
            <a:spLocks/>
          </p:cNvSpPr>
          <p:nvPr/>
        </p:nvSpPr>
        <p:spPr bwMode="auto">
          <a:xfrm>
            <a:off x="1542323" y="4521223"/>
            <a:ext cx="1242341" cy="738664"/>
          </a:xfrm>
          <a:prstGeom prst="rect">
            <a:avLst/>
          </a:prstGeom>
          <a:noFill/>
          <a:ln w="9525">
            <a:noFill/>
            <a:miter lim="800000"/>
            <a:headEnd/>
            <a:tailEnd/>
          </a:ln>
        </p:spPr>
        <p:txBody>
          <a:bodyPr wrap="square" lIns="0" tIns="0" rIns="0" bIns="0">
            <a:spAutoFit/>
          </a:bodyPr>
          <a:lstStyle/>
          <a:p>
            <a:pPr defTabSz="685722" fontAlgn="base">
              <a:spcBef>
                <a:spcPct val="0"/>
              </a:spcBef>
              <a:spcAft>
                <a:spcPct val="0"/>
              </a:spcAft>
            </a:pPr>
            <a:r>
              <a:rPr lang="de-CH" sz="1600" b="1" dirty="0" err="1">
                <a:solidFill>
                  <a:srgbClr val="000000"/>
                </a:solidFill>
                <a:latin typeface="Arial" panose="020B0604020202020204" pitchFamily="34" charset="0"/>
                <a:cs typeface="Arial" panose="020B0604020202020204" pitchFamily="34" charset="0"/>
              </a:rPr>
              <a:t>Juin</a:t>
            </a:r>
            <a:r>
              <a:rPr lang="de-CH" sz="1600" b="1" dirty="0">
                <a:solidFill>
                  <a:srgbClr val="000000"/>
                </a:solidFill>
                <a:latin typeface="Arial" panose="020B0604020202020204" pitchFamily="34" charset="0"/>
                <a:cs typeface="Arial" panose="020B0604020202020204" pitchFamily="34" charset="0"/>
              </a:rPr>
              <a:t> </a:t>
            </a:r>
          </a:p>
          <a:p>
            <a:pPr defTabSz="685722" fontAlgn="base">
              <a:spcBef>
                <a:spcPct val="0"/>
              </a:spcBef>
              <a:spcAft>
                <a:spcPct val="0"/>
              </a:spcAft>
            </a:pPr>
            <a:r>
              <a:rPr lang="de-CH" sz="1600" b="1" dirty="0" err="1">
                <a:solidFill>
                  <a:srgbClr val="000000"/>
                </a:solidFill>
                <a:latin typeface="Arial" panose="020B0604020202020204" pitchFamily="34" charset="0"/>
                <a:cs typeface="Arial" panose="020B0604020202020204" pitchFamily="34" charset="0"/>
              </a:rPr>
              <a:t>Début</a:t>
            </a:r>
            <a:r>
              <a:rPr lang="de-CH" sz="1600" b="1" dirty="0">
                <a:solidFill>
                  <a:srgbClr val="000000"/>
                </a:solidFill>
                <a:latin typeface="Arial" panose="020B0604020202020204" pitchFamily="34" charset="0"/>
                <a:cs typeface="Arial" panose="020B0604020202020204" pitchFamily="34" charset="0"/>
              </a:rPr>
              <a:t> de la </a:t>
            </a:r>
            <a:r>
              <a:rPr lang="de-CH" sz="1600" b="1" dirty="0" err="1">
                <a:solidFill>
                  <a:srgbClr val="000000"/>
                </a:solidFill>
                <a:latin typeface="Arial" panose="020B0604020202020204" pitchFamily="34" charset="0"/>
                <a:cs typeface="Arial" panose="020B0604020202020204" pitchFamily="34" charset="0"/>
              </a:rPr>
              <a:t>consultation</a:t>
            </a:r>
            <a:endParaRPr lang="de-CH" sz="1600" b="1" noProof="0" dirty="0">
              <a:solidFill>
                <a:srgbClr val="000000"/>
              </a:solidFill>
              <a:latin typeface="Arial" panose="020B0604020202020204" pitchFamily="34" charset="0"/>
              <a:cs typeface="Arial" panose="020B0604020202020204" pitchFamily="34" charset="0"/>
            </a:endParaRPr>
          </a:p>
        </p:txBody>
      </p:sp>
      <p:sp>
        <p:nvSpPr>
          <p:cNvPr id="128" name="Oval 2">
            <a:extLst>
              <a:ext uri="{FF2B5EF4-FFF2-40B4-BE49-F238E27FC236}">
                <a16:creationId xmlns:a16="http://schemas.microsoft.com/office/drawing/2014/main" id="{6C292B33-82EF-A065-EFEC-17ACDE4D680C}"/>
              </a:ext>
            </a:extLst>
          </p:cNvPr>
          <p:cNvSpPr>
            <a:spLocks noChangeArrowheads="1"/>
          </p:cNvSpPr>
          <p:nvPr/>
        </p:nvSpPr>
        <p:spPr bwMode="gray">
          <a:xfrm>
            <a:off x="246453" y="3392333"/>
            <a:ext cx="95250" cy="95250"/>
          </a:xfrm>
          <a:prstGeom prst="ellipse">
            <a:avLst/>
          </a:prstGeom>
          <a:solidFill>
            <a:srgbClr val="FF0000"/>
          </a:solidFill>
          <a:ln w="9525" algn="ctr">
            <a:solidFill>
              <a:srgbClr val="FF0000"/>
            </a:solidFill>
            <a:round/>
            <a:headEnd/>
            <a:tailEnd/>
          </a:ln>
        </p:spPr>
        <p:txBody>
          <a:bodyPr wrap="none" lIns="0" tIns="0" rIns="0" bIns="0" anchor="ctr"/>
          <a:lstStyle/>
          <a:p>
            <a:pPr algn="ctr" defTabSz="685722" eaLnBrk="0" fontAlgn="base" hangingPunct="0">
              <a:spcBef>
                <a:spcPct val="0"/>
              </a:spcBef>
              <a:spcAft>
                <a:spcPct val="0"/>
              </a:spcAft>
            </a:pPr>
            <a:endParaRPr lang="de-CH" sz="900" b="1" noProof="0" dirty="0">
              <a:solidFill>
                <a:srgbClr val="FFFFFF"/>
              </a:solidFill>
              <a:latin typeface="Arial" panose="020B0604020202020204" pitchFamily="34" charset="0"/>
              <a:cs typeface="Arial" panose="020B0604020202020204" pitchFamily="34" charset="0"/>
            </a:endParaRPr>
          </a:p>
        </p:txBody>
      </p:sp>
      <p:sp>
        <p:nvSpPr>
          <p:cNvPr id="129" name="Content Placeholder 2">
            <a:extLst>
              <a:ext uri="{FF2B5EF4-FFF2-40B4-BE49-F238E27FC236}">
                <a16:creationId xmlns:a16="http://schemas.microsoft.com/office/drawing/2014/main" id="{1B892462-10C9-3022-0D15-5E7C2CBB178D}"/>
              </a:ext>
            </a:extLst>
          </p:cNvPr>
          <p:cNvSpPr txBox="1">
            <a:spLocks/>
          </p:cNvSpPr>
          <p:nvPr/>
        </p:nvSpPr>
        <p:spPr bwMode="auto">
          <a:xfrm>
            <a:off x="266808" y="3697875"/>
            <a:ext cx="1578435" cy="738664"/>
          </a:xfrm>
          <a:prstGeom prst="rect">
            <a:avLst/>
          </a:prstGeom>
          <a:noFill/>
          <a:ln w="9525">
            <a:noFill/>
            <a:miter lim="800000"/>
            <a:headEnd/>
            <a:tailEnd/>
          </a:ln>
        </p:spPr>
        <p:txBody>
          <a:bodyPr wrap="square" lIns="0" tIns="0" rIns="0" bIns="0">
            <a:spAutoFit/>
          </a:bodyPr>
          <a:lstStyle/>
          <a:p>
            <a:pPr defTabSz="685722" fontAlgn="base">
              <a:spcBef>
                <a:spcPct val="0"/>
              </a:spcBef>
              <a:spcAft>
                <a:spcPct val="0"/>
              </a:spcAft>
            </a:pPr>
            <a:r>
              <a:rPr lang="fr-FR" sz="1600" b="1" dirty="0">
                <a:solidFill>
                  <a:srgbClr val="000000"/>
                </a:solidFill>
                <a:latin typeface="Arial" panose="020B0604020202020204" pitchFamily="34" charset="0"/>
                <a:cs typeface="Arial" panose="020B0604020202020204" pitchFamily="34" charset="0"/>
              </a:rPr>
              <a:t>20 déc. 2024 Conclusion des négociations</a:t>
            </a:r>
            <a:endParaRPr lang="de-CH" sz="1600" b="1" noProof="0" dirty="0">
              <a:solidFill>
                <a:srgbClr val="000000"/>
              </a:solidFill>
              <a:latin typeface="Arial" panose="020B0604020202020204" pitchFamily="34" charset="0"/>
              <a:cs typeface="Arial" panose="020B0604020202020204" pitchFamily="34" charset="0"/>
            </a:endParaRPr>
          </a:p>
        </p:txBody>
      </p:sp>
      <p:sp>
        <p:nvSpPr>
          <p:cNvPr id="135" name="Oval 2">
            <a:extLst>
              <a:ext uri="{FF2B5EF4-FFF2-40B4-BE49-F238E27FC236}">
                <a16:creationId xmlns:a16="http://schemas.microsoft.com/office/drawing/2014/main" id="{3769A00B-40B2-43CD-B78D-39F136FFA83E}"/>
              </a:ext>
            </a:extLst>
          </p:cNvPr>
          <p:cNvSpPr>
            <a:spLocks noChangeArrowheads="1"/>
          </p:cNvSpPr>
          <p:nvPr/>
        </p:nvSpPr>
        <p:spPr bwMode="gray">
          <a:xfrm>
            <a:off x="4114840" y="3413526"/>
            <a:ext cx="95250" cy="95250"/>
          </a:xfrm>
          <a:prstGeom prst="ellipse">
            <a:avLst/>
          </a:prstGeom>
          <a:solidFill>
            <a:srgbClr val="FF0000"/>
          </a:solidFill>
          <a:ln w="9525" algn="ctr">
            <a:solidFill>
              <a:srgbClr val="FF0000"/>
            </a:solidFill>
            <a:round/>
            <a:headEnd/>
            <a:tailEnd/>
          </a:ln>
        </p:spPr>
        <p:txBody>
          <a:bodyPr wrap="none" lIns="0" tIns="0" rIns="0" bIns="0" anchor="ctr"/>
          <a:lstStyle/>
          <a:p>
            <a:pPr algn="ctr" defTabSz="685722" eaLnBrk="0" fontAlgn="base" hangingPunct="0">
              <a:spcBef>
                <a:spcPct val="0"/>
              </a:spcBef>
              <a:spcAft>
                <a:spcPct val="0"/>
              </a:spcAft>
            </a:pPr>
            <a:endParaRPr lang="de-CH" sz="900" b="1" noProof="0" dirty="0">
              <a:solidFill>
                <a:srgbClr val="FFFFFF"/>
              </a:solidFill>
              <a:latin typeface="Arial" panose="020B0604020202020204" pitchFamily="34" charset="0"/>
              <a:cs typeface="Arial" panose="020B0604020202020204" pitchFamily="34" charset="0"/>
            </a:endParaRPr>
          </a:p>
        </p:txBody>
      </p:sp>
      <p:sp>
        <p:nvSpPr>
          <p:cNvPr id="137" name="Content Placeholder 2">
            <a:extLst>
              <a:ext uri="{FF2B5EF4-FFF2-40B4-BE49-F238E27FC236}">
                <a16:creationId xmlns:a16="http://schemas.microsoft.com/office/drawing/2014/main" id="{4040C87A-9399-5664-03E3-D73AF95F6BE4}"/>
              </a:ext>
            </a:extLst>
          </p:cNvPr>
          <p:cNvSpPr txBox="1">
            <a:spLocks/>
          </p:cNvSpPr>
          <p:nvPr/>
        </p:nvSpPr>
        <p:spPr bwMode="auto">
          <a:xfrm>
            <a:off x="3724065" y="4668125"/>
            <a:ext cx="1104452" cy="984885"/>
          </a:xfrm>
          <a:prstGeom prst="rect">
            <a:avLst/>
          </a:prstGeom>
          <a:noFill/>
          <a:ln w="9525">
            <a:noFill/>
            <a:miter lim="800000"/>
            <a:headEnd/>
            <a:tailEnd/>
          </a:ln>
        </p:spPr>
        <p:txBody>
          <a:bodyPr wrap="square" lIns="0" tIns="0" rIns="0" bIns="0">
            <a:spAutoFit/>
          </a:bodyPr>
          <a:lstStyle/>
          <a:p>
            <a:pPr defTabSz="685722" fontAlgn="base">
              <a:spcBef>
                <a:spcPct val="0"/>
              </a:spcBef>
              <a:spcAft>
                <a:spcPct val="0"/>
              </a:spcAft>
            </a:pPr>
            <a:r>
              <a:rPr lang="de-CH" sz="1600" b="1" dirty="0">
                <a:solidFill>
                  <a:srgbClr val="000000"/>
                </a:solidFill>
                <a:latin typeface="Arial" panose="020B0604020202020204" pitchFamily="34" charset="0"/>
                <a:cs typeface="Arial" panose="020B0604020202020204" pitchFamily="34" charset="0"/>
              </a:rPr>
              <a:t>Mars 2026 Message Conseil </a:t>
            </a:r>
            <a:r>
              <a:rPr lang="de-CH" sz="1600" b="1" dirty="0" err="1">
                <a:solidFill>
                  <a:srgbClr val="000000"/>
                </a:solidFill>
                <a:latin typeface="Arial" panose="020B0604020202020204" pitchFamily="34" charset="0"/>
                <a:cs typeface="Arial" panose="020B0604020202020204" pitchFamily="34" charset="0"/>
              </a:rPr>
              <a:t>fédéral</a:t>
            </a:r>
            <a:endParaRPr lang="de-CH" sz="1600" b="1" noProof="0" dirty="0">
              <a:solidFill>
                <a:srgbClr val="000000"/>
              </a:solidFill>
              <a:latin typeface="Arial" panose="020B0604020202020204" pitchFamily="34" charset="0"/>
              <a:cs typeface="Arial" panose="020B0604020202020204" pitchFamily="34" charset="0"/>
            </a:endParaRPr>
          </a:p>
        </p:txBody>
      </p:sp>
      <p:sp>
        <p:nvSpPr>
          <p:cNvPr id="144" name="Oval 2">
            <a:extLst>
              <a:ext uri="{FF2B5EF4-FFF2-40B4-BE49-F238E27FC236}">
                <a16:creationId xmlns:a16="http://schemas.microsoft.com/office/drawing/2014/main" id="{BFC6AB2A-4CE0-6802-A8C4-332294F30D10}"/>
              </a:ext>
            </a:extLst>
          </p:cNvPr>
          <p:cNvSpPr>
            <a:spLocks noChangeArrowheads="1"/>
          </p:cNvSpPr>
          <p:nvPr/>
        </p:nvSpPr>
        <p:spPr bwMode="gray">
          <a:xfrm>
            <a:off x="7680715" y="3392333"/>
            <a:ext cx="95250" cy="95250"/>
          </a:xfrm>
          <a:prstGeom prst="ellipse">
            <a:avLst/>
          </a:prstGeom>
          <a:solidFill>
            <a:srgbClr val="FF0000"/>
          </a:solidFill>
          <a:ln w="9525" algn="ctr">
            <a:solidFill>
              <a:srgbClr val="FF0000"/>
            </a:solidFill>
            <a:round/>
            <a:headEnd/>
            <a:tailEnd/>
          </a:ln>
        </p:spPr>
        <p:txBody>
          <a:bodyPr wrap="none" lIns="0" tIns="0" rIns="0" bIns="0" anchor="ctr"/>
          <a:lstStyle/>
          <a:p>
            <a:pPr algn="ctr" defTabSz="685722" eaLnBrk="0" fontAlgn="base" hangingPunct="0">
              <a:spcBef>
                <a:spcPct val="0"/>
              </a:spcBef>
              <a:spcAft>
                <a:spcPct val="0"/>
              </a:spcAft>
            </a:pPr>
            <a:endParaRPr lang="de-CH" sz="900" b="1" noProof="0" dirty="0">
              <a:solidFill>
                <a:srgbClr val="FFFFFF"/>
              </a:solidFill>
              <a:latin typeface="Arial" panose="020B0604020202020204" pitchFamily="34" charset="0"/>
              <a:cs typeface="Arial" panose="020B0604020202020204" pitchFamily="34" charset="0"/>
            </a:endParaRPr>
          </a:p>
        </p:txBody>
      </p:sp>
      <p:sp>
        <p:nvSpPr>
          <p:cNvPr id="145" name="Oval 2">
            <a:extLst>
              <a:ext uri="{FF2B5EF4-FFF2-40B4-BE49-F238E27FC236}">
                <a16:creationId xmlns:a16="http://schemas.microsoft.com/office/drawing/2014/main" id="{BD85F7EA-D5CC-5416-D87B-D3FDF3089989}"/>
              </a:ext>
            </a:extLst>
          </p:cNvPr>
          <p:cNvSpPr>
            <a:spLocks noChangeArrowheads="1"/>
          </p:cNvSpPr>
          <p:nvPr/>
        </p:nvSpPr>
        <p:spPr bwMode="gray">
          <a:xfrm>
            <a:off x="2784665" y="3404431"/>
            <a:ext cx="95250" cy="95250"/>
          </a:xfrm>
          <a:prstGeom prst="ellipse">
            <a:avLst/>
          </a:prstGeom>
          <a:solidFill>
            <a:srgbClr val="FF0000"/>
          </a:solidFill>
          <a:ln w="9525" algn="ctr">
            <a:solidFill>
              <a:srgbClr val="FF0000"/>
            </a:solidFill>
            <a:round/>
            <a:headEnd/>
            <a:tailEnd/>
          </a:ln>
        </p:spPr>
        <p:txBody>
          <a:bodyPr wrap="none" lIns="0" tIns="0" rIns="0" bIns="0" anchor="ctr"/>
          <a:lstStyle/>
          <a:p>
            <a:pPr algn="ctr" defTabSz="685722" eaLnBrk="0" fontAlgn="base" hangingPunct="0">
              <a:spcBef>
                <a:spcPct val="0"/>
              </a:spcBef>
              <a:spcAft>
                <a:spcPct val="0"/>
              </a:spcAft>
            </a:pPr>
            <a:endParaRPr lang="de-CH" sz="900" b="1" noProof="0" dirty="0">
              <a:solidFill>
                <a:srgbClr val="FFFFFF"/>
              </a:solidFill>
              <a:latin typeface="Arial" panose="020B0604020202020204" pitchFamily="34" charset="0"/>
              <a:cs typeface="Arial" panose="020B0604020202020204" pitchFamily="34" charset="0"/>
            </a:endParaRPr>
          </a:p>
        </p:txBody>
      </p:sp>
      <p:sp>
        <p:nvSpPr>
          <p:cNvPr id="146" name="Content Placeholder 2">
            <a:extLst>
              <a:ext uri="{FF2B5EF4-FFF2-40B4-BE49-F238E27FC236}">
                <a16:creationId xmlns:a16="http://schemas.microsoft.com/office/drawing/2014/main" id="{A4EEC8B9-E160-533E-B493-13A8029A5084}"/>
              </a:ext>
            </a:extLst>
          </p:cNvPr>
          <p:cNvSpPr txBox="1">
            <a:spLocks/>
          </p:cNvSpPr>
          <p:nvPr/>
        </p:nvSpPr>
        <p:spPr bwMode="auto">
          <a:xfrm>
            <a:off x="8439919" y="4436539"/>
            <a:ext cx="1242341" cy="738664"/>
          </a:xfrm>
          <a:prstGeom prst="rect">
            <a:avLst/>
          </a:prstGeom>
          <a:noFill/>
          <a:ln w="9525">
            <a:noFill/>
            <a:miter lim="800000"/>
            <a:headEnd/>
            <a:tailEnd/>
          </a:ln>
        </p:spPr>
        <p:txBody>
          <a:bodyPr wrap="square" lIns="0" tIns="0" rIns="0" bIns="0">
            <a:spAutoFit/>
          </a:bodyPr>
          <a:lstStyle/>
          <a:p>
            <a:pPr defTabSz="685722" fontAlgn="base">
              <a:spcBef>
                <a:spcPct val="0"/>
              </a:spcBef>
              <a:spcAft>
                <a:spcPct val="0"/>
              </a:spcAft>
            </a:pPr>
            <a:r>
              <a:rPr lang="fr-FR" sz="1600" b="1" dirty="0">
                <a:solidFill>
                  <a:srgbClr val="FF0000"/>
                </a:solidFill>
                <a:latin typeface="Arial" panose="020B0604020202020204" pitchFamily="34" charset="0"/>
                <a:cs typeface="Arial" panose="020B0604020202020204" pitchFamily="34" charset="0"/>
              </a:rPr>
              <a:t>24 oct. 2027 Élections fédérales</a:t>
            </a:r>
            <a:endParaRPr lang="de-CH" sz="1600" b="1" noProof="0" dirty="0">
              <a:solidFill>
                <a:srgbClr val="FF0000"/>
              </a:solidFill>
              <a:latin typeface="Arial" panose="020B0604020202020204" pitchFamily="34" charset="0"/>
              <a:cs typeface="Arial" panose="020B0604020202020204" pitchFamily="34" charset="0"/>
            </a:endParaRPr>
          </a:p>
        </p:txBody>
      </p:sp>
      <p:sp>
        <p:nvSpPr>
          <p:cNvPr id="147" name="Oval 2">
            <a:extLst>
              <a:ext uri="{FF2B5EF4-FFF2-40B4-BE49-F238E27FC236}">
                <a16:creationId xmlns:a16="http://schemas.microsoft.com/office/drawing/2014/main" id="{BFC6AB2A-4CE0-6802-A8C4-332294F30D10}"/>
              </a:ext>
            </a:extLst>
          </p:cNvPr>
          <p:cNvSpPr>
            <a:spLocks noChangeArrowheads="1"/>
          </p:cNvSpPr>
          <p:nvPr/>
        </p:nvSpPr>
        <p:spPr bwMode="gray">
          <a:xfrm>
            <a:off x="6561168" y="3394579"/>
            <a:ext cx="95250" cy="95250"/>
          </a:xfrm>
          <a:prstGeom prst="ellipse">
            <a:avLst/>
          </a:prstGeom>
          <a:solidFill>
            <a:srgbClr val="FF0000"/>
          </a:solidFill>
          <a:ln w="9525" algn="ctr">
            <a:solidFill>
              <a:srgbClr val="FF0000"/>
            </a:solidFill>
            <a:round/>
            <a:headEnd/>
            <a:tailEnd/>
          </a:ln>
        </p:spPr>
        <p:txBody>
          <a:bodyPr wrap="none" lIns="0" tIns="0" rIns="0" bIns="0" anchor="ctr"/>
          <a:lstStyle/>
          <a:p>
            <a:pPr algn="ctr" defTabSz="685722" eaLnBrk="0" fontAlgn="base" hangingPunct="0">
              <a:spcBef>
                <a:spcPct val="0"/>
              </a:spcBef>
              <a:spcAft>
                <a:spcPct val="0"/>
              </a:spcAft>
            </a:pPr>
            <a:endParaRPr lang="de-CH" sz="900" b="1" noProof="0" dirty="0">
              <a:solidFill>
                <a:srgbClr val="FFFFFF"/>
              </a:solidFill>
              <a:latin typeface="Arial" panose="020B0604020202020204" pitchFamily="34" charset="0"/>
              <a:cs typeface="Arial" panose="020B0604020202020204" pitchFamily="34" charset="0"/>
            </a:endParaRPr>
          </a:p>
        </p:txBody>
      </p:sp>
      <p:sp>
        <p:nvSpPr>
          <p:cNvPr id="149" name="Content Placeholder 2">
            <a:extLst>
              <a:ext uri="{FF2B5EF4-FFF2-40B4-BE49-F238E27FC236}">
                <a16:creationId xmlns:a16="http://schemas.microsoft.com/office/drawing/2014/main" id="{4040C87A-9399-5664-03E3-D73AF95F6BE4}"/>
              </a:ext>
            </a:extLst>
          </p:cNvPr>
          <p:cNvSpPr txBox="1">
            <a:spLocks/>
          </p:cNvSpPr>
          <p:nvPr/>
        </p:nvSpPr>
        <p:spPr bwMode="auto">
          <a:xfrm>
            <a:off x="5890497" y="4540296"/>
            <a:ext cx="1451580" cy="738664"/>
          </a:xfrm>
          <a:prstGeom prst="rect">
            <a:avLst/>
          </a:prstGeom>
          <a:noFill/>
          <a:ln w="9525">
            <a:noFill/>
            <a:miter lim="800000"/>
            <a:headEnd/>
            <a:tailEnd/>
          </a:ln>
        </p:spPr>
        <p:txBody>
          <a:bodyPr wrap="square" lIns="0" tIns="0" rIns="0" bIns="0">
            <a:spAutoFit/>
          </a:bodyPr>
          <a:lstStyle/>
          <a:p>
            <a:pPr defTabSz="685722" fontAlgn="base">
              <a:spcBef>
                <a:spcPct val="0"/>
              </a:spcBef>
              <a:spcAft>
                <a:spcPct val="0"/>
              </a:spcAft>
            </a:pPr>
            <a:r>
              <a:rPr lang="de-CH" sz="1600" b="1" dirty="0">
                <a:solidFill>
                  <a:srgbClr val="000000"/>
                </a:solidFill>
                <a:latin typeface="Arial" panose="020B0604020202020204" pitchFamily="34" charset="0"/>
                <a:cs typeface="Arial" panose="020B0604020202020204" pitchFamily="34" charset="0"/>
              </a:rPr>
              <a:t>Sept. 2026 </a:t>
            </a:r>
            <a:r>
              <a:rPr lang="de-CH" sz="1600" b="1" dirty="0" err="1">
                <a:solidFill>
                  <a:srgbClr val="000000"/>
                </a:solidFill>
                <a:latin typeface="Arial" panose="020B0604020202020204" pitchFamily="34" charset="0"/>
                <a:cs typeface="Arial" panose="020B0604020202020204" pitchFamily="34" charset="0"/>
              </a:rPr>
              <a:t>Référendum</a:t>
            </a:r>
            <a:br>
              <a:rPr lang="de-CH" sz="1600" b="1" noProof="0" dirty="0">
                <a:solidFill>
                  <a:srgbClr val="000000"/>
                </a:solidFill>
                <a:latin typeface="Arial" panose="020B0604020202020204" pitchFamily="34" charset="0"/>
                <a:cs typeface="Arial" panose="020B0604020202020204" pitchFamily="34" charset="0"/>
              </a:rPr>
            </a:br>
            <a:endParaRPr lang="de-CH" sz="1600" b="1" noProof="0" dirty="0">
              <a:solidFill>
                <a:srgbClr val="000000"/>
              </a:solidFill>
              <a:latin typeface="Arial" panose="020B0604020202020204" pitchFamily="34" charset="0"/>
              <a:cs typeface="Arial" panose="020B0604020202020204" pitchFamily="34" charset="0"/>
            </a:endParaRPr>
          </a:p>
        </p:txBody>
      </p:sp>
      <p:sp>
        <p:nvSpPr>
          <p:cNvPr id="150" name="Content Placeholder 2">
            <a:extLst>
              <a:ext uri="{FF2B5EF4-FFF2-40B4-BE49-F238E27FC236}">
                <a16:creationId xmlns:a16="http://schemas.microsoft.com/office/drawing/2014/main" id="{4040C87A-9399-5664-03E3-D73AF95F6BE4}"/>
              </a:ext>
            </a:extLst>
          </p:cNvPr>
          <p:cNvSpPr txBox="1">
            <a:spLocks/>
          </p:cNvSpPr>
          <p:nvPr/>
        </p:nvSpPr>
        <p:spPr bwMode="auto">
          <a:xfrm>
            <a:off x="6951476" y="3429000"/>
            <a:ext cx="1451579" cy="738664"/>
          </a:xfrm>
          <a:prstGeom prst="rect">
            <a:avLst/>
          </a:prstGeom>
          <a:noFill/>
          <a:ln w="9525">
            <a:noFill/>
            <a:miter lim="800000"/>
            <a:headEnd/>
            <a:tailEnd/>
          </a:ln>
        </p:spPr>
        <p:txBody>
          <a:bodyPr wrap="square" lIns="0" tIns="0" rIns="0" bIns="0">
            <a:spAutoFit/>
          </a:bodyPr>
          <a:lstStyle/>
          <a:p>
            <a:pPr defTabSz="685722" fontAlgn="base">
              <a:spcBef>
                <a:spcPct val="0"/>
              </a:spcBef>
              <a:spcAft>
                <a:spcPct val="0"/>
              </a:spcAft>
            </a:pPr>
            <a:r>
              <a:rPr lang="fr-FR" sz="1600" b="1" dirty="0">
                <a:solidFill>
                  <a:srgbClr val="000000"/>
                </a:solidFill>
                <a:latin typeface="Arial" panose="020B0604020202020204" pitchFamily="34" charset="0"/>
                <a:cs typeface="Arial" panose="020B0604020202020204" pitchFamily="34" charset="0"/>
              </a:rPr>
              <a:t>Février ou juin 2027 </a:t>
            </a:r>
          </a:p>
          <a:p>
            <a:pPr defTabSz="685722" fontAlgn="base">
              <a:spcBef>
                <a:spcPct val="0"/>
              </a:spcBef>
              <a:spcAft>
                <a:spcPct val="0"/>
              </a:spcAft>
            </a:pPr>
            <a:r>
              <a:rPr lang="fr-FR" sz="1600" b="1" dirty="0">
                <a:solidFill>
                  <a:srgbClr val="000000"/>
                </a:solidFill>
                <a:latin typeface="Arial" panose="020B0604020202020204" pitchFamily="34" charset="0"/>
                <a:cs typeface="Arial" panose="020B0604020202020204" pitchFamily="34" charset="0"/>
              </a:rPr>
              <a:t>Vote populaire</a:t>
            </a:r>
            <a:endParaRPr lang="de-CH" sz="1600" b="1" noProof="0" dirty="0">
              <a:solidFill>
                <a:srgbClr val="000000"/>
              </a:solidFill>
              <a:latin typeface="Arial" panose="020B0604020202020204" pitchFamily="34" charset="0"/>
              <a:cs typeface="Arial" panose="020B0604020202020204" pitchFamily="34" charset="0"/>
            </a:endParaRPr>
          </a:p>
        </p:txBody>
      </p:sp>
      <p:sp>
        <p:nvSpPr>
          <p:cNvPr id="151" name="Oval 2">
            <a:extLst>
              <a:ext uri="{FF2B5EF4-FFF2-40B4-BE49-F238E27FC236}">
                <a16:creationId xmlns:a16="http://schemas.microsoft.com/office/drawing/2014/main" id="{BFC6AB2A-4CE0-6802-A8C4-332294F30D10}"/>
              </a:ext>
            </a:extLst>
          </p:cNvPr>
          <p:cNvSpPr>
            <a:spLocks noChangeArrowheads="1"/>
          </p:cNvSpPr>
          <p:nvPr/>
        </p:nvSpPr>
        <p:spPr bwMode="gray">
          <a:xfrm>
            <a:off x="8909600" y="3385677"/>
            <a:ext cx="95250" cy="95250"/>
          </a:xfrm>
          <a:prstGeom prst="ellipse">
            <a:avLst/>
          </a:prstGeom>
          <a:solidFill>
            <a:srgbClr val="FF0000"/>
          </a:solidFill>
          <a:ln w="9525" algn="ctr">
            <a:solidFill>
              <a:srgbClr val="FF0000"/>
            </a:solidFill>
            <a:round/>
            <a:headEnd/>
            <a:tailEnd/>
          </a:ln>
        </p:spPr>
        <p:txBody>
          <a:bodyPr wrap="none" lIns="0" tIns="0" rIns="0" bIns="0" anchor="ctr"/>
          <a:lstStyle/>
          <a:p>
            <a:pPr algn="ctr" defTabSz="685722" eaLnBrk="0" fontAlgn="base" hangingPunct="0">
              <a:spcBef>
                <a:spcPct val="0"/>
              </a:spcBef>
              <a:spcAft>
                <a:spcPct val="0"/>
              </a:spcAft>
            </a:pPr>
            <a:endParaRPr lang="de-CH" sz="900" b="1" noProof="0" dirty="0">
              <a:solidFill>
                <a:srgbClr val="FFFFFF"/>
              </a:solidFill>
              <a:latin typeface="Arial" panose="020B0604020202020204" pitchFamily="34" charset="0"/>
              <a:cs typeface="Arial" panose="020B0604020202020204" pitchFamily="34" charset="0"/>
            </a:endParaRPr>
          </a:p>
        </p:txBody>
      </p:sp>
      <p:sp>
        <p:nvSpPr>
          <p:cNvPr id="152" name="Textfeld 151"/>
          <p:cNvSpPr txBox="1"/>
          <p:nvPr/>
        </p:nvSpPr>
        <p:spPr>
          <a:xfrm>
            <a:off x="573396" y="2036741"/>
            <a:ext cx="9028213" cy="369332"/>
          </a:xfrm>
          <a:prstGeom prst="rect">
            <a:avLst/>
          </a:prstGeom>
          <a:noFill/>
        </p:spPr>
        <p:txBody>
          <a:bodyPr wrap="square" rtlCol="0">
            <a:spAutoFit/>
          </a:bodyPr>
          <a:lstStyle/>
          <a:p>
            <a:pPr>
              <a:tabLst>
                <a:tab pos="982663" algn="l"/>
                <a:tab pos="4032250" algn="l"/>
                <a:tab pos="7086600" algn="l"/>
              </a:tabLst>
            </a:pPr>
            <a:r>
              <a:rPr lang="de-CH" b="1" noProof="0" dirty="0"/>
              <a:t>	</a:t>
            </a:r>
            <a:r>
              <a:rPr lang="de-CH" b="1" noProof="0" dirty="0">
                <a:latin typeface="Arial" panose="020B0604020202020204" pitchFamily="34" charset="0"/>
                <a:cs typeface="Arial" panose="020B0604020202020204" pitchFamily="34" charset="0"/>
              </a:rPr>
              <a:t>2025	2026	2027</a:t>
            </a:r>
            <a:r>
              <a:rPr lang="de-CH" b="1" noProof="0" dirty="0"/>
              <a:t>	</a:t>
            </a:r>
          </a:p>
        </p:txBody>
      </p:sp>
      <p:sp>
        <p:nvSpPr>
          <p:cNvPr id="153" name="Content Placeholder 2">
            <a:extLst>
              <a:ext uri="{FF2B5EF4-FFF2-40B4-BE49-F238E27FC236}">
                <a16:creationId xmlns:a16="http://schemas.microsoft.com/office/drawing/2014/main" id="{4040C87A-9399-5664-03E3-D73AF95F6BE4}"/>
              </a:ext>
            </a:extLst>
          </p:cNvPr>
          <p:cNvSpPr txBox="1">
            <a:spLocks/>
          </p:cNvSpPr>
          <p:nvPr/>
        </p:nvSpPr>
        <p:spPr bwMode="auto">
          <a:xfrm>
            <a:off x="4829693" y="3657935"/>
            <a:ext cx="1307593" cy="492443"/>
          </a:xfrm>
          <a:prstGeom prst="rect">
            <a:avLst/>
          </a:prstGeom>
          <a:noFill/>
          <a:ln w="9525">
            <a:noFill/>
            <a:miter lim="800000"/>
            <a:headEnd/>
            <a:tailEnd/>
          </a:ln>
        </p:spPr>
        <p:txBody>
          <a:bodyPr wrap="square" lIns="0" tIns="0" rIns="0" bIns="0">
            <a:spAutoFit/>
          </a:bodyPr>
          <a:lstStyle/>
          <a:p>
            <a:pPr defTabSz="685722" fontAlgn="base">
              <a:spcBef>
                <a:spcPct val="0"/>
              </a:spcBef>
              <a:spcAft>
                <a:spcPct val="0"/>
              </a:spcAft>
            </a:pPr>
            <a:r>
              <a:rPr lang="de-CH" sz="1600" b="1" dirty="0" err="1">
                <a:solidFill>
                  <a:srgbClr val="000000"/>
                </a:solidFill>
                <a:latin typeface="Arial" panose="020B0604020202020204" pitchFamily="34" charset="0"/>
                <a:cs typeface="Arial" panose="020B0604020202020204" pitchFamily="34" charset="0"/>
              </a:rPr>
              <a:t>Discussion</a:t>
            </a:r>
            <a:r>
              <a:rPr lang="de-CH" sz="1600" b="1" dirty="0">
                <a:solidFill>
                  <a:srgbClr val="000000"/>
                </a:solidFill>
                <a:latin typeface="Arial" panose="020B0604020202020204" pitchFamily="34" charset="0"/>
                <a:cs typeface="Arial" panose="020B0604020202020204" pitchFamily="34" charset="0"/>
              </a:rPr>
              <a:t> au </a:t>
            </a:r>
            <a:r>
              <a:rPr lang="de-CH" sz="1600" b="1" dirty="0" err="1">
                <a:solidFill>
                  <a:srgbClr val="000000"/>
                </a:solidFill>
                <a:latin typeface="Arial" panose="020B0604020202020204" pitchFamily="34" charset="0"/>
                <a:cs typeface="Arial" panose="020B0604020202020204" pitchFamily="34" charset="0"/>
              </a:rPr>
              <a:t>Parlement</a:t>
            </a:r>
            <a:endParaRPr lang="de-CH" sz="1600" b="1" noProof="0" dirty="0">
              <a:solidFill>
                <a:srgbClr val="000000"/>
              </a:solidFill>
              <a:latin typeface="Arial" panose="020B0604020202020204" pitchFamily="34" charset="0"/>
              <a:cs typeface="Arial" panose="020B0604020202020204" pitchFamily="34" charset="0"/>
            </a:endParaRPr>
          </a:p>
        </p:txBody>
      </p:sp>
      <p:cxnSp>
        <p:nvCxnSpPr>
          <p:cNvPr id="154" name="Straight Arrow Connector 55"/>
          <p:cNvCxnSpPr>
            <a:cxnSpLocks/>
          </p:cNvCxnSpPr>
          <p:nvPr/>
        </p:nvCxnSpPr>
        <p:spPr>
          <a:xfrm>
            <a:off x="4324831" y="3480012"/>
            <a:ext cx="1481365" cy="0"/>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5" name="AutoShape 8"/>
          <p:cNvSpPr>
            <a:spLocks noChangeArrowheads="1"/>
          </p:cNvSpPr>
          <p:nvPr/>
        </p:nvSpPr>
        <p:spPr bwMode="gray">
          <a:xfrm>
            <a:off x="8794993" y="2547620"/>
            <a:ext cx="762480" cy="639577"/>
          </a:xfrm>
          <a:prstGeom prst="chevron">
            <a:avLst>
              <a:gd name="adj" fmla="val 30925"/>
            </a:avLst>
          </a:prstGeom>
          <a:solidFill>
            <a:srgbClr val="FFC000"/>
          </a:solidFill>
          <a:ln w="9525">
            <a:solidFill>
              <a:schemeClr val="tx1"/>
            </a:solidFill>
            <a:miter lim="800000"/>
            <a:headEnd/>
            <a:tailEnd/>
          </a:ln>
        </p:spPr>
        <p:txBody>
          <a:bodyPr lIns="137144" tIns="34286" rIns="68572" bIns="34286" anchor="ctr"/>
          <a:lstStyle/>
          <a:p>
            <a:pPr algn="ctr" defTabSz="685722" eaLnBrk="0" fontAlgn="base" hangingPunct="0">
              <a:spcBef>
                <a:spcPct val="0"/>
              </a:spcBef>
              <a:spcAft>
                <a:spcPct val="0"/>
              </a:spcAft>
            </a:pPr>
            <a:r>
              <a:rPr lang="de-CH" sz="825" b="1" noProof="0" dirty="0">
                <a:solidFill>
                  <a:srgbClr val="FFFFFF"/>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22660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D99E96FE-48FD-FB2C-9711-8D4DF4D1C0FA}"/>
              </a:ext>
            </a:extLst>
          </p:cNvPr>
          <p:cNvSpPr>
            <a:spLocks noGrp="1"/>
          </p:cNvSpPr>
          <p:nvPr>
            <p:ph type="title"/>
          </p:nvPr>
        </p:nvSpPr>
        <p:spPr>
          <a:xfrm>
            <a:off x="234869" y="375081"/>
            <a:ext cx="9488993" cy="716400"/>
          </a:xfrm>
        </p:spPr>
        <p:txBody>
          <a:bodyPr/>
          <a:lstStyle/>
          <a:p>
            <a:br>
              <a:rPr lang="de-CH" dirty="0">
                <a:latin typeface="Arial" panose="020B0604020202020204" pitchFamily="34" charset="0"/>
              </a:rPr>
            </a:br>
            <a:r>
              <a:rPr lang="fr-FR" dirty="0">
                <a:latin typeface="Arial" panose="020B0604020202020204" pitchFamily="34" charset="0"/>
              </a:rPr>
              <a:t>Comment continuer ? </a:t>
            </a:r>
            <a:r>
              <a:rPr lang="fr-FR" dirty="0">
                <a:solidFill>
                  <a:srgbClr val="FF0000"/>
                </a:solidFill>
                <a:latin typeface="Arial" panose="020B0604020202020204" pitchFamily="34" charset="0"/>
              </a:rPr>
              <a:t>Participez maintenant et rejoignez la lutte !</a:t>
            </a:r>
            <a:endParaRPr lang="de-CH" sz="3200" dirty="0">
              <a:solidFill>
                <a:srgbClr val="FF0000"/>
              </a:solidFill>
            </a:endParaRPr>
          </a:p>
        </p:txBody>
      </p:sp>
      <p:sp>
        <p:nvSpPr>
          <p:cNvPr id="4" name="Slide Number Placeholder 3"/>
          <p:cNvSpPr>
            <a:spLocks noGrp="1"/>
          </p:cNvSpPr>
          <p:nvPr>
            <p:ph type="sldNum" sz="quarter" idx="12"/>
          </p:nvPr>
        </p:nvSpPr>
        <p:spPr/>
        <p:txBody>
          <a:bodyPr/>
          <a:lstStyle/>
          <a:p>
            <a:fld id="{1B101894-CD26-4755-B2AE-6750C1357069}" type="slidenum">
              <a:rPr lang="de-CH" noProof="0" smtClean="0"/>
              <a:t>36</a:t>
            </a:fld>
            <a:endParaRPr lang="de-CH" noProof="0" dirty="0"/>
          </a:p>
        </p:txBody>
      </p:sp>
      <p:sp>
        <p:nvSpPr>
          <p:cNvPr id="7" name="Inhaltsplatzhalter 1"/>
          <p:cNvSpPr txBox="1">
            <a:spLocks/>
          </p:cNvSpPr>
          <p:nvPr/>
        </p:nvSpPr>
        <p:spPr>
          <a:xfrm>
            <a:off x="319640" y="1521652"/>
            <a:ext cx="5958695" cy="2682349"/>
          </a:xfrm>
          <a:prstGeom prst="rect">
            <a:avLst/>
          </a:prstGeom>
        </p:spPr>
        <p:txBody>
          <a:bodyPr vert="horz" wrap="square" lIns="20072" tIns="20072" rIns="20072" bIns="20072"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309" indent="-285309" defTabSz="910426">
              <a:lnSpc>
                <a:spcPts val="2800"/>
              </a:lnSpc>
              <a:spcBef>
                <a:spcPts val="10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Consultation jusqu'au 31 octobre 2025</a:t>
            </a:r>
          </a:p>
          <a:p>
            <a:pPr marL="285309" indent="-285309" defTabSz="910426">
              <a:lnSpc>
                <a:spcPts val="2800"/>
              </a:lnSpc>
              <a:spcBef>
                <a:spcPts val="10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 mars/avril 2026 : Message du Conseil fédéral</a:t>
            </a:r>
          </a:p>
          <a:p>
            <a:pPr marL="285309" indent="-285309" defTabSz="910426">
              <a:lnSpc>
                <a:spcPts val="2800"/>
              </a:lnSpc>
              <a:spcBef>
                <a:spcPts val="10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Délibérations parlementaires raccourcies</a:t>
            </a:r>
          </a:p>
          <a:p>
            <a:pPr marL="285309" indent="-285309" defTabSz="910426">
              <a:lnSpc>
                <a:spcPts val="2800"/>
              </a:lnSpc>
              <a:spcBef>
                <a:spcPts val="10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Référendum ! </a:t>
            </a:r>
          </a:p>
          <a:p>
            <a:pPr marL="285309" indent="-285309" defTabSz="910426">
              <a:lnSpc>
                <a:spcPts val="2800"/>
              </a:lnSpc>
              <a:spcBef>
                <a:spcPts val="1000"/>
              </a:spcBef>
              <a:buClr>
                <a:srgbClr val="FF0000"/>
              </a:buClr>
              <a:buFont typeface="Wingdings" pitchFamily="2" charset="2"/>
              <a:buChar char="§"/>
              <a:tabLst>
                <a:tab pos="5167313" algn="l"/>
              </a:tabLst>
              <a:defRPr/>
            </a:pPr>
            <a:r>
              <a:rPr lang="fr-FR" sz="2200" b="1" dirty="0">
                <a:solidFill>
                  <a:srgbClr val="000000"/>
                </a:solidFill>
                <a:latin typeface="Arial" panose="020B0604020202020204" pitchFamily="34" charset="0"/>
                <a:cs typeface="Arial" panose="020B0604020202020204" pitchFamily="34" charset="0"/>
              </a:rPr>
              <a:t>Votation populaire probablement 2027</a:t>
            </a:r>
            <a:endParaRPr lang="de-CH" sz="2000" b="1" dirty="0">
              <a:cs typeface="Arial" panose="020B0604020202020204" pitchFamily="34" charset="0"/>
            </a:endParaRPr>
          </a:p>
        </p:txBody>
      </p:sp>
      <p:sp>
        <p:nvSpPr>
          <p:cNvPr id="8" name="Inhaltsplatzhalter 1"/>
          <p:cNvSpPr txBox="1">
            <a:spLocks/>
          </p:cNvSpPr>
          <p:nvPr/>
        </p:nvSpPr>
        <p:spPr>
          <a:xfrm>
            <a:off x="1464302" y="4083280"/>
            <a:ext cx="7877698" cy="1985877"/>
          </a:xfrm>
          <a:prstGeom prst="rect">
            <a:avLst/>
          </a:prstGeom>
        </p:spPr>
        <p:txBody>
          <a:bodyPr vert="horz" wrap="square" lIns="20072" tIns="20072" rIns="20072" bIns="20072"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lnSpc>
                <a:spcPct val="150000"/>
              </a:lnSpc>
              <a:buNone/>
            </a:pPr>
            <a:r>
              <a:rPr lang="de-CH" sz="2800" b="1" dirty="0">
                <a:solidFill>
                  <a:srgbClr val="FF0000"/>
                </a:solidFill>
                <a:cs typeface="Arial" panose="020B0604020202020204" pitchFamily="34" charset="0"/>
                <a:hlinkClick r:id="rId3">
                  <a:extLst>
                    <a:ext uri="{A12FA001-AC4F-418D-AE19-62706E023703}">
                      <ahyp:hlinkClr xmlns:ahyp="http://schemas.microsoft.com/office/drawing/2018/hyperlinkcolor" val="tx"/>
                    </a:ext>
                  </a:extLst>
                </a:hlinkClick>
              </a:rPr>
              <a:t>https://traite-adhesion.ch/participer/</a:t>
            </a:r>
            <a:endParaRPr lang="de-CH" sz="2800" b="1" dirty="0">
              <a:solidFill>
                <a:srgbClr val="FF0000"/>
              </a:solidFill>
              <a:cs typeface="Arial" panose="020B0604020202020204" pitchFamily="34" charset="0"/>
            </a:endParaRPr>
          </a:p>
          <a:p>
            <a:pPr marL="0" indent="0" algn="r">
              <a:lnSpc>
                <a:spcPct val="150000"/>
              </a:lnSpc>
              <a:buNone/>
            </a:pPr>
            <a:r>
              <a:rPr lang="fr-FR" sz="2800" b="1" dirty="0">
                <a:solidFill>
                  <a:srgbClr val="FF0000"/>
                </a:solidFill>
                <a:cs typeface="Arial" panose="020B0604020202020204" pitchFamily="34" charset="0"/>
              </a:rPr>
              <a:t>OUI à la liberté et à la prospérité !</a:t>
            </a:r>
            <a:br>
              <a:rPr lang="fr-FR" sz="2800" b="1" dirty="0">
                <a:solidFill>
                  <a:srgbClr val="FF0000"/>
                </a:solidFill>
                <a:cs typeface="Arial" panose="020B0604020202020204" pitchFamily="34" charset="0"/>
              </a:rPr>
            </a:br>
            <a:r>
              <a:rPr lang="fr-FR" sz="2800" b="1" dirty="0">
                <a:solidFill>
                  <a:srgbClr val="FF0000"/>
                </a:solidFill>
                <a:cs typeface="Arial" panose="020B0604020202020204" pitchFamily="34" charset="0"/>
              </a:rPr>
              <a:t>NON au traité de soumission à l'UE !</a:t>
            </a:r>
            <a:endParaRPr lang="de-CH" sz="2800" b="1" dirty="0">
              <a:solidFill>
                <a:srgbClr val="FF0000"/>
              </a:solidFill>
              <a:cs typeface="Arial" panose="020B0604020202020204" pitchFamily="34" charset="0"/>
            </a:endParaRPr>
          </a:p>
        </p:txBody>
      </p:sp>
      <p:pic>
        <p:nvPicPr>
          <p:cNvPr id="2" name="Grafik 1">
            <a:extLst>
              <a:ext uri="{FF2B5EF4-FFF2-40B4-BE49-F238E27FC236}">
                <a16:creationId xmlns:a16="http://schemas.microsoft.com/office/drawing/2014/main" id="{88B6F9F4-DF8E-B241-4CFA-C23740F4FBB9}"/>
              </a:ext>
            </a:extLst>
          </p:cNvPr>
          <p:cNvPicPr>
            <a:picLocks noChangeAspect="1"/>
          </p:cNvPicPr>
          <p:nvPr/>
        </p:nvPicPr>
        <p:blipFill>
          <a:blip r:embed="rId4"/>
          <a:stretch>
            <a:fillRect/>
          </a:stretch>
        </p:blipFill>
        <p:spPr>
          <a:xfrm>
            <a:off x="5826071" y="1172521"/>
            <a:ext cx="3990028" cy="2660019"/>
          </a:xfrm>
          <a:prstGeom prst="rect">
            <a:avLst/>
          </a:prstGeom>
        </p:spPr>
      </p:pic>
      <p:pic>
        <p:nvPicPr>
          <p:cNvPr id="3" name="Grafik 2">
            <a:extLst>
              <a:ext uri="{FF2B5EF4-FFF2-40B4-BE49-F238E27FC236}">
                <a16:creationId xmlns:a16="http://schemas.microsoft.com/office/drawing/2014/main" id="{C7910B34-3897-4FC8-9E39-28F626065842}"/>
              </a:ext>
            </a:extLst>
          </p:cNvPr>
          <p:cNvPicPr>
            <a:picLocks noChangeAspect="1"/>
          </p:cNvPicPr>
          <p:nvPr/>
        </p:nvPicPr>
        <p:blipFill>
          <a:blip r:embed="rId5"/>
          <a:stretch>
            <a:fillRect/>
          </a:stretch>
        </p:blipFill>
        <p:spPr>
          <a:xfrm>
            <a:off x="319640" y="4954931"/>
            <a:ext cx="2074263" cy="1527988"/>
          </a:xfrm>
          <a:prstGeom prst="rect">
            <a:avLst/>
          </a:prstGeom>
        </p:spPr>
      </p:pic>
    </p:spTree>
    <p:extLst>
      <p:ext uri="{BB962C8B-B14F-4D97-AF65-F5344CB8AC3E}">
        <p14:creationId xmlns:p14="http://schemas.microsoft.com/office/powerpoint/2010/main" val="2446300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D4D6C-3D22-04C6-E78B-07A5A3647E1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6A93AC-B728-ECD9-BD39-4856626577C4}"/>
              </a:ext>
            </a:extLst>
          </p:cNvPr>
          <p:cNvSpPr>
            <a:spLocks noGrp="1"/>
          </p:cNvSpPr>
          <p:nvPr>
            <p:ph type="title"/>
          </p:nvPr>
        </p:nvSpPr>
        <p:spPr/>
        <p:txBody>
          <a:bodyPr/>
          <a:lstStyle/>
          <a:p>
            <a:r>
              <a:rPr lang="fr-FR" dirty="0">
                <a:latin typeface="+mn-lt"/>
              </a:rPr>
              <a:t>A quoi la Suisse s'engage-t-elle ?</a:t>
            </a:r>
            <a:br>
              <a:rPr lang="fr-FR" dirty="0">
                <a:latin typeface="+mn-lt"/>
              </a:rPr>
            </a:br>
            <a:r>
              <a:rPr lang="fr-FR" dirty="0">
                <a:latin typeface="+mn-lt"/>
              </a:rPr>
              <a:t>« reprise institutionnelle »</a:t>
            </a:r>
            <a:endParaRPr lang="de-CH" noProof="0" dirty="0">
              <a:latin typeface="+mn-lt"/>
            </a:endParaRPr>
          </a:p>
        </p:txBody>
      </p:sp>
      <p:sp>
        <p:nvSpPr>
          <p:cNvPr id="12" name="Inhaltsplatzhalter 2">
            <a:extLst>
              <a:ext uri="{FF2B5EF4-FFF2-40B4-BE49-F238E27FC236}">
                <a16:creationId xmlns:a16="http://schemas.microsoft.com/office/drawing/2014/main" id="{0DA23A62-4B90-DAAD-717C-58AB40949BF4}"/>
              </a:ext>
            </a:extLst>
          </p:cNvPr>
          <p:cNvSpPr>
            <a:spLocks noGrp="1"/>
          </p:cNvSpPr>
          <p:nvPr>
            <p:ph idx="1"/>
          </p:nvPr>
        </p:nvSpPr>
        <p:spPr>
          <a:xfrm>
            <a:off x="258816" y="1460309"/>
            <a:ext cx="9334800" cy="5228795"/>
          </a:xfrm>
        </p:spPr>
        <p:txBody>
          <a:bodyPr>
            <a:normAutofit fontScale="85000" lnSpcReduction="10000"/>
          </a:bodyPr>
          <a:lstStyle/>
          <a:p>
            <a:pPr marL="285309" indent="-285309" defTabSz="910426">
              <a:lnSpc>
                <a:spcPts val="2400"/>
              </a:lnSpc>
              <a:spcBef>
                <a:spcPts val="1200"/>
              </a:spcBef>
              <a:buClr>
                <a:srgbClr val="FF0000"/>
              </a:buClr>
              <a:tabLst>
                <a:tab pos="5167313" algn="l"/>
              </a:tabLst>
              <a:defRPr/>
            </a:pPr>
            <a:endParaRPr lang="de-CH" sz="2000" b="1" noProof="0" dirty="0">
              <a:solidFill>
                <a:srgbClr val="000000"/>
              </a:solidFill>
              <a:latin typeface="Arial"/>
            </a:endParaRPr>
          </a:p>
          <a:p>
            <a:pPr marL="360363" lvl="1" indent="-360363" defTabSz="910426">
              <a:lnSpc>
                <a:spcPts val="2400"/>
              </a:lnSpc>
              <a:spcBef>
                <a:spcPts val="1800"/>
              </a:spcBef>
              <a:spcAft>
                <a:spcPts val="1200"/>
              </a:spcAft>
              <a:buClr>
                <a:srgbClr val="FF0000"/>
              </a:buClr>
              <a:buFont typeface="Wingdings" pitchFamily="2" charset="2"/>
              <a:buChar char="§"/>
              <a:tabLst>
                <a:tab pos="5167313" algn="l"/>
              </a:tabLst>
              <a:defRPr/>
            </a:pPr>
            <a:r>
              <a:rPr lang="de-CH" sz="2200" b="1" dirty="0">
                <a:solidFill>
                  <a:srgbClr val="000000"/>
                </a:solidFill>
                <a:latin typeface="Arial"/>
              </a:rPr>
              <a:t>2’207 </a:t>
            </a:r>
            <a:r>
              <a:rPr lang="de-CH" sz="2200" b="1" dirty="0" err="1">
                <a:solidFill>
                  <a:srgbClr val="000000"/>
                </a:solidFill>
                <a:latin typeface="Arial"/>
              </a:rPr>
              <a:t>pages</a:t>
            </a:r>
            <a:r>
              <a:rPr lang="de-CH" sz="2200" b="1" dirty="0">
                <a:solidFill>
                  <a:srgbClr val="000000"/>
                </a:solidFill>
                <a:latin typeface="Arial"/>
              </a:rPr>
              <a:t> d’accord</a:t>
            </a:r>
          </a:p>
          <a:p>
            <a:pPr marL="360363" lvl="1" indent="-360363" defTabSz="910426">
              <a:lnSpc>
                <a:spcPts val="2400"/>
              </a:lnSpc>
              <a:spcBef>
                <a:spcPts val="1800"/>
              </a:spcBef>
              <a:spcAft>
                <a:spcPts val="1200"/>
              </a:spcAft>
              <a:buClr>
                <a:srgbClr val="FF0000"/>
              </a:buClr>
              <a:buFont typeface="Wingdings" pitchFamily="2" charset="2"/>
              <a:buChar char="§"/>
              <a:tabLst>
                <a:tab pos="5167313" algn="l"/>
              </a:tabLst>
              <a:defRPr/>
            </a:pPr>
            <a:r>
              <a:rPr lang="de-CH" sz="2200" b="1" dirty="0">
                <a:solidFill>
                  <a:srgbClr val="000000"/>
                </a:solidFill>
                <a:latin typeface="Arial"/>
              </a:rPr>
              <a:t>20'897 </a:t>
            </a:r>
            <a:r>
              <a:rPr lang="de-CH" sz="2200" b="1" dirty="0" err="1">
                <a:solidFill>
                  <a:srgbClr val="000000"/>
                </a:solidFill>
                <a:latin typeface="Arial"/>
              </a:rPr>
              <a:t>pages</a:t>
            </a:r>
            <a:r>
              <a:rPr lang="de-CH" sz="2200" b="1" dirty="0">
                <a:solidFill>
                  <a:srgbClr val="000000"/>
                </a:solidFill>
                <a:latin typeface="Arial"/>
              </a:rPr>
              <a:t> </a:t>
            </a:r>
            <a:r>
              <a:rPr lang="de-CH" sz="2200" b="1" dirty="0" err="1">
                <a:solidFill>
                  <a:srgbClr val="000000"/>
                </a:solidFill>
                <a:latin typeface="Arial"/>
              </a:rPr>
              <a:t>d’actes</a:t>
            </a:r>
            <a:r>
              <a:rPr lang="de-CH" sz="2200" b="1" dirty="0">
                <a:solidFill>
                  <a:srgbClr val="000000"/>
                </a:solidFill>
                <a:latin typeface="Arial"/>
              </a:rPr>
              <a:t> </a:t>
            </a:r>
            <a:r>
              <a:rPr lang="de-CH" sz="2200" b="1" dirty="0" err="1">
                <a:solidFill>
                  <a:srgbClr val="000000"/>
                </a:solidFill>
                <a:latin typeface="Arial"/>
              </a:rPr>
              <a:t>législatifs</a:t>
            </a:r>
            <a:r>
              <a:rPr lang="de-CH" sz="2200" b="1" dirty="0">
                <a:solidFill>
                  <a:srgbClr val="000000"/>
                </a:solidFill>
                <a:latin typeface="Arial"/>
              </a:rPr>
              <a:t> </a:t>
            </a:r>
            <a:r>
              <a:rPr lang="de-CH" sz="2200" b="1" dirty="0" err="1">
                <a:solidFill>
                  <a:srgbClr val="000000"/>
                </a:solidFill>
                <a:latin typeface="Arial"/>
              </a:rPr>
              <a:t>secondaires</a:t>
            </a:r>
            <a:br>
              <a:rPr lang="de-CH" sz="2200" b="1" dirty="0">
                <a:solidFill>
                  <a:srgbClr val="000000"/>
                </a:solidFill>
                <a:latin typeface="Arial"/>
              </a:rPr>
            </a:br>
            <a:r>
              <a:rPr lang="de-CH" sz="2200" b="1" dirty="0">
                <a:solidFill>
                  <a:srgbClr val="000000"/>
                </a:solidFill>
                <a:latin typeface="Arial"/>
              </a:rPr>
              <a:t>(UE 17’968, Suisse 2'929)</a:t>
            </a:r>
          </a:p>
          <a:p>
            <a:pPr marL="360363" lvl="1" indent="-360363" defTabSz="910426">
              <a:lnSpc>
                <a:spcPts val="2400"/>
              </a:lnSpc>
              <a:spcBef>
                <a:spcPts val="1800"/>
              </a:spcBef>
              <a:spcAft>
                <a:spcPts val="1200"/>
              </a:spcAft>
              <a:buClr>
                <a:srgbClr val="FF0000"/>
              </a:buClr>
              <a:buFont typeface="Wingdings" pitchFamily="2" charset="2"/>
              <a:buChar char="§"/>
              <a:tabLst>
                <a:tab pos="5167313" algn="l"/>
              </a:tabLst>
              <a:defRPr/>
            </a:pPr>
            <a:r>
              <a:rPr lang="fr-FR" sz="2200" b="1" dirty="0">
                <a:solidFill>
                  <a:srgbClr val="000000"/>
                </a:solidFill>
                <a:latin typeface="Arial"/>
              </a:rPr>
              <a:t>Tous les décrets tertiaires de l'UE, décisions de la Commission, arrêts de la CJCE</a:t>
            </a:r>
          </a:p>
          <a:p>
            <a:pPr marL="360363" indent="-360363" defTabSz="910426">
              <a:lnSpc>
                <a:spcPts val="2400"/>
              </a:lnSpc>
              <a:spcBef>
                <a:spcPts val="1800"/>
              </a:spcBef>
              <a:spcAft>
                <a:spcPts val="1200"/>
              </a:spcAft>
              <a:buClr>
                <a:srgbClr val="FF0000"/>
              </a:buClr>
              <a:tabLst>
                <a:tab pos="5167313" algn="l"/>
              </a:tabLst>
              <a:defRPr/>
            </a:pPr>
            <a:r>
              <a:rPr lang="fr-FR" sz="2200" b="1" dirty="0">
                <a:solidFill>
                  <a:srgbClr val="000000"/>
                </a:solidFill>
                <a:latin typeface="Arial"/>
              </a:rPr>
              <a:t>Adoption automatique du droit de l’UE, actuel et futur </a:t>
            </a:r>
          </a:p>
          <a:p>
            <a:pPr marL="360363" indent="-360363" defTabSz="910426">
              <a:lnSpc>
                <a:spcPts val="2400"/>
              </a:lnSpc>
              <a:spcBef>
                <a:spcPts val="1800"/>
              </a:spcBef>
              <a:spcAft>
                <a:spcPts val="1200"/>
              </a:spcAft>
              <a:buClr>
                <a:srgbClr val="FF0000"/>
              </a:buClr>
              <a:tabLst>
                <a:tab pos="5167313" algn="l"/>
              </a:tabLst>
              <a:defRPr/>
            </a:pPr>
            <a:r>
              <a:rPr lang="fr-FR" sz="2200" b="1" dirty="0">
                <a:solidFill>
                  <a:srgbClr val="000000"/>
                </a:solidFill>
                <a:latin typeface="Arial"/>
              </a:rPr>
              <a:t>Tout acte législatif, ancien ou nouveau, est considéré comme du « droit international » et est supérieur au droit suisse (pratique du Tribunal fédéral).</a:t>
            </a:r>
          </a:p>
          <a:p>
            <a:pPr marL="360363" lvl="1" indent="0" defTabSz="910426">
              <a:lnSpc>
                <a:spcPts val="2400"/>
              </a:lnSpc>
              <a:spcBef>
                <a:spcPts val="0"/>
              </a:spcBef>
              <a:buClr>
                <a:srgbClr val="FF0000"/>
              </a:buClr>
              <a:buNone/>
              <a:tabLst>
                <a:tab pos="5167313" algn="l"/>
              </a:tabLst>
              <a:defRPr/>
            </a:pPr>
            <a:r>
              <a:rPr lang="de-CH" sz="2200" b="1" dirty="0">
                <a:solidFill>
                  <a:srgbClr val="FF0000"/>
                </a:solidFill>
                <a:sym typeface="Wingdings" panose="05000000000000000000" pitchFamily="2" charset="2"/>
              </a:rPr>
              <a:t></a:t>
            </a:r>
            <a:r>
              <a:rPr lang="de-CH" sz="2200" b="1" dirty="0">
                <a:solidFill>
                  <a:sysClr val="windowText" lastClr="000000"/>
                </a:solidFill>
                <a:sym typeface="Wingdings" panose="05000000000000000000" pitchFamily="2" charset="2"/>
              </a:rPr>
              <a:t> </a:t>
            </a:r>
            <a:r>
              <a:rPr lang="fr-FR" sz="2200" b="1" dirty="0">
                <a:solidFill>
                  <a:sysClr val="windowText" lastClr="000000"/>
                </a:solidFill>
                <a:sym typeface="Wingdings" panose="05000000000000000000" pitchFamily="2" charset="2"/>
              </a:rPr>
              <a:t>Les « exceptions » / déviations ne sont pas assurées</a:t>
            </a:r>
            <a:r>
              <a:rPr lang="de-CH" sz="2200" b="1" dirty="0">
                <a:solidFill>
                  <a:sysClr val="windowText" lastClr="000000"/>
                </a:solidFill>
                <a:sym typeface="Wingdings" panose="05000000000000000000" pitchFamily="2" charset="2"/>
              </a:rPr>
              <a:t>!</a:t>
            </a:r>
          </a:p>
          <a:p>
            <a:pPr marL="285309" indent="-285309" defTabSz="910426">
              <a:lnSpc>
                <a:spcPts val="2400"/>
              </a:lnSpc>
              <a:spcBef>
                <a:spcPts val="400"/>
              </a:spcBef>
              <a:spcAft>
                <a:spcPts val="1200"/>
              </a:spcAft>
              <a:buClr>
                <a:srgbClr val="FF0000"/>
              </a:buClr>
              <a:tabLst>
                <a:tab pos="5167313" algn="l"/>
              </a:tabLst>
              <a:defRPr/>
            </a:pPr>
            <a:endParaRPr lang="de-CH" sz="2400" b="1" dirty="0">
              <a:solidFill>
                <a:srgbClr val="000000"/>
              </a:solidFill>
              <a:latin typeface="Arial"/>
            </a:endParaRPr>
          </a:p>
          <a:p>
            <a:pPr marL="0" indent="0" defTabSz="910426">
              <a:lnSpc>
                <a:spcPts val="2400"/>
              </a:lnSpc>
              <a:spcBef>
                <a:spcPts val="400"/>
              </a:spcBef>
              <a:spcAft>
                <a:spcPts val="600"/>
              </a:spcAft>
              <a:buClr>
                <a:srgbClr val="FF0000"/>
              </a:buClr>
              <a:buNone/>
              <a:tabLst>
                <a:tab pos="5167313" algn="l"/>
              </a:tabLst>
              <a:defRPr/>
            </a:pPr>
            <a:endParaRPr lang="de-CH" sz="2300" dirty="0">
              <a:solidFill>
                <a:srgbClr val="000000"/>
              </a:solidFill>
              <a:latin typeface="Arial"/>
            </a:endParaRPr>
          </a:p>
        </p:txBody>
      </p:sp>
      <p:sp>
        <p:nvSpPr>
          <p:cNvPr id="4" name="Foliennummernplatzhalter 3">
            <a:extLst>
              <a:ext uri="{FF2B5EF4-FFF2-40B4-BE49-F238E27FC236}">
                <a16:creationId xmlns:a16="http://schemas.microsoft.com/office/drawing/2014/main" id="{15641145-18E5-B3B3-EDA1-8EE710C36DDF}"/>
              </a:ext>
            </a:extLst>
          </p:cNvPr>
          <p:cNvSpPr>
            <a:spLocks noGrp="1"/>
          </p:cNvSpPr>
          <p:nvPr>
            <p:ph type="sldNum" sz="quarter" idx="12"/>
          </p:nvPr>
        </p:nvSpPr>
        <p:spPr/>
        <p:txBody>
          <a:bodyPr/>
          <a:lstStyle/>
          <a:p>
            <a:fld id="{1B101894-CD26-4755-B2AE-6750C1357069}" type="slidenum">
              <a:rPr lang="de-CH" noProof="0" smtClean="0"/>
              <a:t>3</a:t>
            </a:fld>
            <a:endParaRPr lang="de-CH" noProof="0" dirty="0"/>
          </a:p>
        </p:txBody>
      </p:sp>
    </p:spTree>
    <p:extLst>
      <p:ext uri="{BB962C8B-B14F-4D97-AF65-F5344CB8AC3E}">
        <p14:creationId xmlns:p14="http://schemas.microsoft.com/office/powerpoint/2010/main" val="3606126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83AE0-2352-1ED8-ADC9-5A358ED125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06EB19E-EA0D-13A7-35D1-F6F4E3590C5A}"/>
              </a:ext>
            </a:extLst>
          </p:cNvPr>
          <p:cNvSpPr>
            <a:spLocks noGrp="1"/>
          </p:cNvSpPr>
          <p:nvPr>
            <p:ph type="title"/>
          </p:nvPr>
        </p:nvSpPr>
        <p:spPr>
          <a:xfrm>
            <a:off x="277201" y="594000"/>
            <a:ext cx="9334800" cy="716400"/>
          </a:xfrm>
        </p:spPr>
        <p:txBody>
          <a:bodyPr/>
          <a:lstStyle/>
          <a:p>
            <a:r>
              <a:rPr lang="fr-FR" dirty="0">
                <a:latin typeface="+mn-lt"/>
              </a:rPr>
              <a:t>Deux voies vers la reprise des droits</a:t>
            </a:r>
            <a:endParaRPr lang="de-CH" noProof="0" dirty="0">
              <a:latin typeface="+mn-lt"/>
            </a:endParaRPr>
          </a:p>
        </p:txBody>
      </p:sp>
      <p:sp>
        <p:nvSpPr>
          <p:cNvPr id="4" name="Foliennummernplatzhalter 3">
            <a:extLst>
              <a:ext uri="{FF2B5EF4-FFF2-40B4-BE49-F238E27FC236}">
                <a16:creationId xmlns:a16="http://schemas.microsoft.com/office/drawing/2014/main" id="{95118DC9-7BCA-22B5-7837-A79CD4D20DBE}"/>
              </a:ext>
            </a:extLst>
          </p:cNvPr>
          <p:cNvSpPr>
            <a:spLocks noGrp="1"/>
          </p:cNvSpPr>
          <p:nvPr>
            <p:ph type="sldNum" sz="quarter" idx="12"/>
          </p:nvPr>
        </p:nvSpPr>
        <p:spPr/>
        <p:txBody>
          <a:bodyPr/>
          <a:lstStyle/>
          <a:p>
            <a:fld id="{1B101894-CD26-4755-B2AE-6750C1357069}" type="slidenum">
              <a:rPr lang="de-CH" noProof="0" smtClean="0"/>
              <a:t>4</a:t>
            </a:fld>
            <a:endParaRPr lang="de-CH" noProof="0" dirty="0"/>
          </a:p>
        </p:txBody>
      </p:sp>
      <p:sp>
        <p:nvSpPr>
          <p:cNvPr id="7" name="Textfeld 6">
            <a:extLst>
              <a:ext uri="{FF2B5EF4-FFF2-40B4-BE49-F238E27FC236}">
                <a16:creationId xmlns:a16="http://schemas.microsoft.com/office/drawing/2014/main" id="{BBA2D587-7237-389D-F925-525F93BFBD2C}"/>
              </a:ext>
            </a:extLst>
          </p:cNvPr>
          <p:cNvSpPr txBox="1"/>
          <p:nvPr/>
        </p:nvSpPr>
        <p:spPr>
          <a:xfrm>
            <a:off x="1856096" y="1553042"/>
            <a:ext cx="5445456" cy="40229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p:spPr>
        <p:txBody>
          <a:bodyPr wrap="square" lIns="90000" tIns="46800" rIns="90000" bIns="46800" rtlCol="0">
            <a:spAutoFit/>
          </a:bodyPr>
          <a:lstStyle/>
          <a:p>
            <a:pPr algn="ctr"/>
            <a:r>
              <a:rPr lang="fr-FR" sz="2000" b="1" dirty="0">
                <a:latin typeface="Arial" pitchFamily="34" charset="0"/>
                <a:cs typeface="Arial" pitchFamily="34" charset="0"/>
              </a:rPr>
              <a:t>Modification de la législation européenne</a:t>
            </a:r>
          </a:p>
        </p:txBody>
      </p:sp>
      <p:sp>
        <p:nvSpPr>
          <p:cNvPr id="10" name="Textfeld 9">
            <a:extLst>
              <a:ext uri="{FF2B5EF4-FFF2-40B4-BE49-F238E27FC236}">
                <a16:creationId xmlns:a16="http://schemas.microsoft.com/office/drawing/2014/main" id="{683ED550-CB7C-181E-24FA-871188DF4BCD}"/>
              </a:ext>
            </a:extLst>
          </p:cNvPr>
          <p:cNvSpPr txBox="1"/>
          <p:nvPr/>
        </p:nvSpPr>
        <p:spPr>
          <a:xfrm>
            <a:off x="731530" y="2589820"/>
            <a:ext cx="3619763" cy="710067"/>
          </a:xfrm>
          <a:prstGeom prst="rect">
            <a:avLst/>
          </a:prstGeom>
        </p:spPr>
        <p:style>
          <a:lnRef idx="1">
            <a:schemeClr val="accent4"/>
          </a:lnRef>
          <a:fillRef idx="2">
            <a:schemeClr val="accent4"/>
          </a:fillRef>
          <a:effectRef idx="1">
            <a:schemeClr val="accent4"/>
          </a:effectRef>
          <a:fontRef idx="minor">
            <a:schemeClr val="dk1"/>
          </a:fontRef>
        </p:style>
        <p:txBody>
          <a:bodyPr wrap="square" lIns="90000" tIns="46800" rIns="90000" bIns="46800" rtlCol="0">
            <a:spAutoFit/>
          </a:bodyPr>
          <a:lstStyle/>
          <a:p>
            <a:pPr algn="ctr"/>
            <a:r>
              <a:rPr lang="fr-CH" sz="2000" b="1" dirty="0">
                <a:latin typeface="Arial" pitchFamily="34" charset="0"/>
                <a:cs typeface="Arial" pitchFamily="34" charset="0"/>
              </a:rPr>
              <a:t>Adaptation du droit suisse</a:t>
            </a:r>
          </a:p>
          <a:p>
            <a:pPr algn="ctr"/>
            <a:r>
              <a:rPr lang="fr-CH" sz="2000" b="1" dirty="0">
                <a:latin typeface="Arial" pitchFamily="34" charset="0"/>
                <a:cs typeface="Arial" pitchFamily="34" charset="0"/>
              </a:rPr>
              <a:t>(principe d’équivalence)</a:t>
            </a:r>
            <a:endParaRPr lang="de-CH" sz="2000" b="1" dirty="0">
              <a:latin typeface="Arial" pitchFamily="34" charset="0"/>
              <a:cs typeface="Arial" pitchFamily="34" charset="0"/>
            </a:endParaRPr>
          </a:p>
        </p:txBody>
      </p:sp>
      <p:sp>
        <p:nvSpPr>
          <p:cNvPr id="11" name="Textfeld 10">
            <a:extLst>
              <a:ext uri="{FF2B5EF4-FFF2-40B4-BE49-F238E27FC236}">
                <a16:creationId xmlns:a16="http://schemas.microsoft.com/office/drawing/2014/main" id="{E074882A-A349-1B24-2C02-FCE43F26692C}"/>
              </a:ext>
            </a:extLst>
          </p:cNvPr>
          <p:cNvSpPr txBox="1"/>
          <p:nvPr/>
        </p:nvSpPr>
        <p:spPr>
          <a:xfrm>
            <a:off x="4944601" y="2582406"/>
            <a:ext cx="3619763" cy="710067"/>
          </a:xfrm>
          <a:prstGeom prst="rect">
            <a:avLst/>
          </a:prstGeom>
        </p:spPr>
        <p:style>
          <a:lnRef idx="1">
            <a:schemeClr val="accent4"/>
          </a:lnRef>
          <a:fillRef idx="3">
            <a:schemeClr val="accent4"/>
          </a:fillRef>
          <a:effectRef idx="2">
            <a:schemeClr val="accent4"/>
          </a:effectRef>
          <a:fontRef idx="minor">
            <a:schemeClr val="lt1"/>
          </a:fontRef>
        </p:style>
        <p:txBody>
          <a:bodyPr wrap="square" lIns="90000" tIns="46800" rIns="90000" bIns="46800" rtlCol="0">
            <a:spAutoFit/>
          </a:bodyPr>
          <a:lstStyle/>
          <a:p>
            <a:pPr algn="ctr"/>
            <a:r>
              <a:rPr lang="de-CH" sz="2000" b="1" dirty="0">
                <a:latin typeface="Arial" pitchFamily="34" charset="0"/>
                <a:cs typeface="Arial" pitchFamily="34" charset="0"/>
              </a:rPr>
              <a:t>Reprise </a:t>
            </a:r>
            <a:r>
              <a:rPr lang="de-CH" sz="2000" b="1" dirty="0" err="1">
                <a:latin typeface="Arial" pitchFamily="34" charset="0"/>
                <a:cs typeface="Arial" pitchFamily="34" charset="0"/>
              </a:rPr>
              <a:t>intégrale</a:t>
            </a:r>
            <a:r>
              <a:rPr lang="de-CH" sz="2000" b="1" dirty="0">
                <a:latin typeface="Arial" pitchFamily="34" charset="0"/>
                <a:cs typeface="Arial" pitchFamily="34" charset="0"/>
              </a:rPr>
              <a:t> du </a:t>
            </a:r>
            <a:r>
              <a:rPr lang="de-CH" sz="2000" b="1" dirty="0" err="1">
                <a:latin typeface="Arial" pitchFamily="34" charset="0"/>
                <a:cs typeface="Arial" pitchFamily="34" charset="0"/>
              </a:rPr>
              <a:t>droit</a:t>
            </a:r>
            <a:endParaRPr lang="de-CH" sz="2000" b="1" dirty="0">
              <a:latin typeface="Arial" pitchFamily="34" charset="0"/>
              <a:cs typeface="Arial" pitchFamily="34" charset="0"/>
            </a:endParaRPr>
          </a:p>
          <a:p>
            <a:pPr algn="ctr"/>
            <a:r>
              <a:rPr lang="de-CH" sz="2000" b="1" dirty="0">
                <a:latin typeface="Arial" pitchFamily="34" charset="0"/>
                <a:cs typeface="Arial" pitchFamily="34" charset="0"/>
              </a:rPr>
              <a:t>(</a:t>
            </a:r>
            <a:r>
              <a:rPr lang="de-CH" sz="2000" b="1" dirty="0" err="1">
                <a:latin typeface="Arial" pitchFamily="34" charset="0"/>
                <a:cs typeface="Arial" pitchFamily="34" charset="0"/>
              </a:rPr>
              <a:t>méthode</a:t>
            </a:r>
            <a:r>
              <a:rPr lang="de-CH" sz="2000" b="1" dirty="0">
                <a:latin typeface="Arial" pitchFamily="34" charset="0"/>
                <a:cs typeface="Arial" pitchFamily="34" charset="0"/>
              </a:rPr>
              <a:t> </a:t>
            </a:r>
            <a:r>
              <a:rPr lang="de-CH" sz="2000" b="1" dirty="0" err="1">
                <a:latin typeface="Arial" pitchFamily="34" charset="0"/>
                <a:cs typeface="Arial" pitchFamily="34" charset="0"/>
              </a:rPr>
              <a:t>d’intégration</a:t>
            </a:r>
            <a:r>
              <a:rPr lang="de-CH" sz="2000" b="1" dirty="0">
                <a:latin typeface="Arial" pitchFamily="34" charset="0"/>
                <a:cs typeface="Arial" pitchFamily="34" charset="0"/>
              </a:rPr>
              <a:t>)</a:t>
            </a:r>
            <a:endParaRPr lang="fr-CH" sz="2000" b="1" dirty="0">
              <a:latin typeface="Arial" pitchFamily="34" charset="0"/>
              <a:cs typeface="Arial" pitchFamily="34" charset="0"/>
            </a:endParaRPr>
          </a:p>
        </p:txBody>
      </p:sp>
      <p:sp>
        <p:nvSpPr>
          <p:cNvPr id="12" name="Pfeil: nach rechts 11">
            <a:extLst>
              <a:ext uri="{FF2B5EF4-FFF2-40B4-BE49-F238E27FC236}">
                <a16:creationId xmlns:a16="http://schemas.microsoft.com/office/drawing/2014/main" id="{1EDC592C-FE0D-A963-8355-5293959E78F4}"/>
              </a:ext>
            </a:extLst>
          </p:cNvPr>
          <p:cNvSpPr/>
          <p:nvPr/>
        </p:nvSpPr>
        <p:spPr>
          <a:xfrm rot="2644003">
            <a:off x="4932248" y="2132320"/>
            <a:ext cx="826113" cy="298807"/>
          </a:xfrm>
          <a:prstGeom prst="rightArrow">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fr-CH" sz="1200" dirty="0">
              <a:latin typeface="+mn-lt"/>
            </a:endParaRPr>
          </a:p>
        </p:txBody>
      </p:sp>
      <p:sp>
        <p:nvSpPr>
          <p:cNvPr id="13" name="Pfeil: nach rechts 12">
            <a:extLst>
              <a:ext uri="{FF2B5EF4-FFF2-40B4-BE49-F238E27FC236}">
                <a16:creationId xmlns:a16="http://schemas.microsoft.com/office/drawing/2014/main" id="{41F05170-8B80-923B-90A4-1F266B8E7071}"/>
              </a:ext>
            </a:extLst>
          </p:cNvPr>
          <p:cNvSpPr/>
          <p:nvPr/>
        </p:nvSpPr>
        <p:spPr>
          <a:xfrm rot="18955997" flipH="1">
            <a:off x="3179937" y="2132320"/>
            <a:ext cx="826113" cy="298807"/>
          </a:xfrm>
          <a:prstGeom prst="rightArrow">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fr-CH" sz="1200" dirty="0">
              <a:latin typeface="+mn-lt"/>
            </a:endParaRPr>
          </a:p>
        </p:txBody>
      </p:sp>
      <p:sp>
        <p:nvSpPr>
          <p:cNvPr id="14" name="Textfeld 13">
            <a:extLst>
              <a:ext uri="{FF2B5EF4-FFF2-40B4-BE49-F238E27FC236}">
                <a16:creationId xmlns:a16="http://schemas.microsoft.com/office/drawing/2014/main" id="{528DD7F7-A2C3-7092-692C-527B04F2FC12}"/>
              </a:ext>
            </a:extLst>
          </p:cNvPr>
          <p:cNvSpPr txBox="1"/>
          <p:nvPr/>
        </p:nvSpPr>
        <p:spPr>
          <a:xfrm>
            <a:off x="731530" y="3338769"/>
            <a:ext cx="3569303" cy="3249224"/>
          </a:xfrm>
          <a:prstGeom prst="rect">
            <a:avLst/>
          </a:prstGeom>
          <a:noFill/>
        </p:spPr>
        <p:txBody>
          <a:bodyPr wrap="square" lIns="90000" tIns="46800" rIns="90000" bIns="46800" rtlCol="0">
            <a:spAutoFit/>
          </a:bodyPr>
          <a:lstStyle/>
          <a:p>
            <a:pPr marL="285750" indent="-285750">
              <a:spcAft>
                <a:spcPts val="600"/>
              </a:spcAft>
              <a:buClr>
                <a:srgbClr val="FF0000"/>
              </a:buClr>
              <a:buFont typeface="Wingdings" panose="05000000000000000000" pitchFamily="2" charset="2"/>
              <a:buChar char="§"/>
            </a:pPr>
            <a:r>
              <a:rPr lang="fr-FR" dirty="0">
                <a:latin typeface="Arial" pitchFamily="34" charset="0"/>
                <a:cs typeface="Arial" pitchFamily="34" charset="0"/>
              </a:rPr>
              <a:t>Le droit de l'UE s'applique directement ou par « </a:t>
            </a:r>
            <a:r>
              <a:rPr lang="fr-FR" dirty="0">
                <a:solidFill>
                  <a:srgbClr val="FF0000"/>
                </a:solidFill>
                <a:latin typeface="Arial" pitchFamily="34" charset="0"/>
                <a:cs typeface="Arial" pitchFamily="34" charset="0"/>
              </a:rPr>
              <a:t>mise en œuvre équivalente </a:t>
            </a:r>
            <a:r>
              <a:rPr lang="fr-FR" dirty="0">
                <a:latin typeface="Arial" pitchFamily="34" charset="0"/>
                <a:cs typeface="Arial" pitchFamily="34" charset="0"/>
              </a:rPr>
              <a:t>».</a:t>
            </a:r>
          </a:p>
          <a:p>
            <a:pPr marL="285750" indent="-285750">
              <a:spcAft>
                <a:spcPts val="600"/>
              </a:spcAft>
              <a:buFont typeface="Wingdings" panose="05000000000000000000" pitchFamily="2" charset="2"/>
              <a:buChar char="§"/>
            </a:pPr>
            <a:r>
              <a:rPr lang="de-CH" dirty="0" err="1">
                <a:latin typeface="Arial" pitchFamily="34" charset="0"/>
                <a:cs typeface="Arial" pitchFamily="34" charset="0"/>
              </a:rPr>
              <a:t>Consultation</a:t>
            </a:r>
            <a:endParaRPr lang="de-CH" dirty="0">
              <a:latin typeface="Arial" pitchFamily="34" charset="0"/>
              <a:cs typeface="Arial" pitchFamily="34" charset="0"/>
            </a:endParaRPr>
          </a:p>
          <a:p>
            <a:pPr marL="285750" indent="-285750">
              <a:spcAft>
                <a:spcPts val="600"/>
              </a:spcAft>
              <a:buFont typeface="Wingdings" panose="05000000000000000000" pitchFamily="2" charset="2"/>
              <a:buChar char="§"/>
            </a:pPr>
            <a:r>
              <a:rPr lang="de-CH" dirty="0" err="1">
                <a:latin typeface="Arial" pitchFamily="34" charset="0"/>
                <a:cs typeface="Arial" pitchFamily="34" charset="0"/>
              </a:rPr>
              <a:t>Débat</a:t>
            </a:r>
            <a:r>
              <a:rPr lang="de-CH" dirty="0">
                <a:latin typeface="Arial" pitchFamily="34" charset="0"/>
                <a:cs typeface="Arial" pitchFamily="34" charset="0"/>
              </a:rPr>
              <a:t> </a:t>
            </a:r>
            <a:r>
              <a:rPr lang="de-CH" dirty="0" err="1">
                <a:latin typeface="Arial" pitchFamily="34" charset="0"/>
                <a:cs typeface="Arial" pitchFamily="34" charset="0"/>
              </a:rPr>
              <a:t>parlementaire</a:t>
            </a:r>
            <a:endParaRPr lang="de-CH" dirty="0">
              <a:latin typeface="Arial" pitchFamily="34" charset="0"/>
              <a:cs typeface="Arial" pitchFamily="34" charset="0"/>
            </a:endParaRPr>
          </a:p>
          <a:p>
            <a:pPr marL="285750" indent="-285750">
              <a:spcAft>
                <a:spcPts val="600"/>
              </a:spcAft>
              <a:buFont typeface="Wingdings" panose="05000000000000000000" pitchFamily="2" charset="2"/>
              <a:buChar char="§"/>
            </a:pPr>
            <a:r>
              <a:rPr lang="de-CH" dirty="0" err="1">
                <a:latin typeface="Arial" pitchFamily="34" charset="0"/>
                <a:cs typeface="Arial" pitchFamily="34" charset="0"/>
              </a:rPr>
              <a:t>Référendum</a:t>
            </a:r>
            <a:r>
              <a:rPr lang="de-CH" dirty="0">
                <a:latin typeface="Arial" pitchFamily="34" charset="0"/>
                <a:cs typeface="Arial" pitchFamily="34" charset="0"/>
              </a:rPr>
              <a:t> </a:t>
            </a:r>
            <a:r>
              <a:rPr lang="de-CH" dirty="0" err="1">
                <a:latin typeface="Arial" pitchFamily="34" charset="0"/>
                <a:cs typeface="Arial" pitchFamily="34" charset="0"/>
              </a:rPr>
              <a:t>éventuel</a:t>
            </a:r>
            <a:endParaRPr lang="de-CH" dirty="0">
              <a:latin typeface="Arial" pitchFamily="34" charset="0"/>
              <a:cs typeface="Arial" pitchFamily="34" charset="0"/>
            </a:endParaRPr>
          </a:p>
          <a:p>
            <a:pPr marL="285750" indent="-285750">
              <a:spcAft>
                <a:spcPts val="600"/>
              </a:spcAft>
              <a:buFont typeface="Wingdings" panose="05000000000000000000" pitchFamily="2" charset="2"/>
              <a:buChar char="§"/>
            </a:pPr>
            <a:r>
              <a:rPr lang="fr-FR" dirty="0">
                <a:latin typeface="Arial" pitchFamily="34" charset="0"/>
                <a:cs typeface="Arial" pitchFamily="34" charset="0"/>
              </a:rPr>
              <a:t>Une réglementation plus pragmatique est possible en Suisse</a:t>
            </a:r>
          </a:p>
          <a:p>
            <a:pPr>
              <a:spcAft>
                <a:spcPts val="600"/>
              </a:spcAft>
            </a:pPr>
            <a:endParaRPr lang="de-CH" dirty="0">
              <a:latin typeface="Arial" pitchFamily="34" charset="0"/>
              <a:cs typeface="Arial" pitchFamily="34" charset="0"/>
            </a:endParaRPr>
          </a:p>
        </p:txBody>
      </p:sp>
      <p:sp>
        <p:nvSpPr>
          <p:cNvPr id="15" name="Textfeld 14">
            <a:extLst>
              <a:ext uri="{FF2B5EF4-FFF2-40B4-BE49-F238E27FC236}">
                <a16:creationId xmlns:a16="http://schemas.microsoft.com/office/drawing/2014/main" id="{184C4A50-4595-3722-9E25-380448F1EC2D}"/>
              </a:ext>
            </a:extLst>
          </p:cNvPr>
          <p:cNvSpPr txBox="1"/>
          <p:nvPr/>
        </p:nvSpPr>
        <p:spPr>
          <a:xfrm>
            <a:off x="4953000" y="3321432"/>
            <a:ext cx="4518923" cy="3726278"/>
          </a:xfrm>
          <a:prstGeom prst="rect">
            <a:avLst/>
          </a:prstGeom>
          <a:noFill/>
        </p:spPr>
        <p:txBody>
          <a:bodyPr wrap="square" lIns="90000" tIns="46800" rIns="90000" bIns="46800" rtlCol="0">
            <a:spAutoFit/>
          </a:bodyPr>
          <a:lstStyle/>
          <a:p>
            <a:pPr marL="285750" indent="-285750">
              <a:spcAft>
                <a:spcPts val="600"/>
              </a:spcAft>
              <a:buFont typeface="Wingdings" panose="05000000000000000000" pitchFamily="2" charset="2"/>
              <a:buChar char="§"/>
            </a:pPr>
            <a:r>
              <a:rPr lang="de-CH" dirty="0">
                <a:solidFill>
                  <a:srgbClr val="FF0000"/>
                </a:solidFill>
                <a:latin typeface="Arial" pitchFamily="34" charset="0"/>
                <a:cs typeface="Arial" pitchFamily="34" charset="0"/>
              </a:rPr>
              <a:t>Le </a:t>
            </a:r>
            <a:r>
              <a:rPr lang="de-CH" dirty="0" err="1">
                <a:solidFill>
                  <a:srgbClr val="FF0000"/>
                </a:solidFill>
                <a:latin typeface="Arial" pitchFamily="34" charset="0"/>
                <a:cs typeface="Arial" pitchFamily="34" charset="0"/>
              </a:rPr>
              <a:t>droit</a:t>
            </a:r>
            <a:r>
              <a:rPr lang="de-CH" dirty="0">
                <a:solidFill>
                  <a:srgbClr val="FF0000"/>
                </a:solidFill>
                <a:latin typeface="Arial" pitchFamily="34" charset="0"/>
                <a:cs typeface="Arial" pitchFamily="34" charset="0"/>
              </a:rPr>
              <a:t> de </a:t>
            </a:r>
            <a:r>
              <a:rPr lang="de-CH" dirty="0" err="1">
                <a:solidFill>
                  <a:srgbClr val="FF0000"/>
                </a:solidFill>
                <a:latin typeface="Arial" pitchFamily="34" charset="0"/>
                <a:cs typeface="Arial" pitchFamily="34" charset="0"/>
              </a:rPr>
              <a:t>l’UE</a:t>
            </a:r>
            <a:r>
              <a:rPr lang="de-CH" dirty="0">
                <a:solidFill>
                  <a:srgbClr val="FF0000"/>
                </a:solidFill>
                <a:latin typeface="Arial" pitchFamily="34" charset="0"/>
                <a:cs typeface="Arial" pitchFamily="34" charset="0"/>
              </a:rPr>
              <a:t> </a:t>
            </a:r>
            <a:r>
              <a:rPr lang="de-CH" dirty="0" err="1">
                <a:solidFill>
                  <a:srgbClr val="FF0000"/>
                </a:solidFill>
                <a:latin typeface="Arial" pitchFamily="34" charset="0"/>
                <a:cs typeface="Arial" pitchFamily="34" charset="0"/>
              </a:rPr>
              <a:t>s’applique</a:t>
            </a:r>
            <a:r>
              <a:rPr lang="de-CH" dirty="0">
                <a:solidFill>
                  <a:srgbClr val="FF0000"/>
                </a:solidFill>
                <a:latin typeface="Arial" pitchFamily="34" charset="0"/>
                <a:cs typeface="Arial" pitchFamily="34" charset="0"/>
              </a:rPr>
              <a:t> </a:t>
            </a:r>
            <a:r>
              <a:rPr lang="de-CH" dirty="0" err="1">
                <a:solidFill>
                  <a:srgbClr val="FF0000"/>
                </a:solidFill>
                <a:latin typeface="Arial" pitchFamily="34" charset="0"/>
                <a:cs typeface="Arial" pitchFamily="34" charset="0"/>
              </a:rPr>
              <a:t>directement</a:t>
            </a:r>
            <a:endParaRPr lang="de-CH" dirty="0">
              <a:solidFill>
                <a:srgbClr val="FF0000"/>
              </a:solidFill>
              <a:latin typeface="Arial" pitchFamily="34" charset="0"/>
              <a:cs typeface="Arial" pitchFamily="34" charset="0"/>
            </a:endParaRPr>
          </a:p>
          <a:p>
            <a:pPr marL="285750" indent="-285750">
              <a:spcAft>
                <a:spcPts val="600"/>
              </a:spcAft>
              <a:buFont typeface="Wingdings" panose="05000000000000000000" pitchFamily="2" charset="2"/>
              <a:buChar char="§"/>
            </a:pPr>
            <a:r>
              <a:rPr lang="fr-FR" dirty="0">
                <a:latin typeface="Arial" pitchFamily="34" charset="0"/>
                <a:cs typeface="Arial" pitchFamily="34" charset="0"/>
              </a:rPr>
              <a:t>S'applique à plus de 80% des décrets de l'UE</a:t>
            </a:r>
          </a:p>
          <a:p>
            <a:pPr marL="285750" indent="-285750">
              <a:spcAft>
                <a:spcPts val="600"/>
              </a:spcAft>
              <a:buFont typeface="Wingdings" panose="05000000000000000000" pitchFamily="2" charset="2"/>
              <a:buChar char="§"/>
            </a:pPr>
            <a:r>
              <a:rPr lang="fr-FR" dirty="0">
                <a:latin typeface="Arial" pitchFamily="34" charset="0"/>
                <a:cs typeface="Arial" pitchFamily="34" charset="0"/>
              </a:rPr>
              <a:t>Les modifications de la législation européenne sont automatiquement reprises (intégralement)</a:t>
            </a:r>
          </a:p>
          <a:p>
            <a:pPr marL="285750" indent="-285750">
              <a:spcAft>
                <a:spcPts val="600"/>
              </a:spcAft>
              <a:buFont typeface="Wingdings" panose="05000000000000000000" pitchFamily="2" charset="2"/>
              <a:buChar char="§"/>
            </a:pPr>
            <a:r>
              <a:rPr lang="fr-FR" dirty="0">
                <a:latin typeface="Arial" pitchFamily="34" charset="0"/>
                <a:cs typeface="Arial" pitchFamily="34" charset="0"/>
              </a:rPr>
              <a:t>Seule une commission mixte pourrait intervenir</a:t>
            </a:r>
          </a:p>
          <a:p>
            <a:pPr marL="285750" indent="-285750">
              <a:buFont typeface="Wingdings" panose="05000000000000000000" pitchFamily="2" charset="2"/>
              <a:buChar char="§"/>
            </a:pPr>
            <a:r>
              <a:rPr lang="de-CH" b="1" dirty="0">
                <a:solidFill>
                  <a:srgbClr val="FF0000"/>
                </a:solidFill>
                <a:latin typeface="Arial" pitchFamily="34" charset="0"/>
                <a:cs typeface="Arial" pitchFamily="34" charset="0"/>
              </a:rPr>
              <a:t>Pas de </a:t>
            </a:r>
            <a:r>
              <a:rPr lang="de-CH" b="1" dirty="0" err="1">
                <a:solidFill>
                  <a:srgbClr val="FF0000"/>
                </a:solidFill>
                <a:latin typeface="Arial" pitchFamily="34" charset="0"/>
                <a:cs typeface="Arial" pitchFamily="34" charset="0"/>
              </a:rPr>
              <a:t>consultation</a:t>
            </a:r>
            <a:endParaRPr lang="de-CH" b="1" dirty="0">
              <a:solidFill>
                <a:srgbClr val="FF0000"/>
              </a:solidFill>
              <a:latin typeface="Arial" pitchFamily="34" charset="0"/>
              <a:cs typeface="Arial" pitchFamily="34" charset="0"/>
            </a:endParaRPr>
          </a:p>
          <a:p>
            <a:pPr marL="285750" indent="-285750">
              <a:buFont typeface="Wingdings" panose="05000000000000000000" pitchFamily="2" charset="2"/>
              <a:buChar char="§"/>
            </a:pPr>
            <a:r>
              <a:rPr lang="de-CH" b="1" dirty="0">
                <a:solidFill>
                  <a:srgbClr val="FF0000"/>
                </a:solidFill>
                <a:latin typeface="Arial" pitchFamily="34" charset="0"/>
                <a:cs typeface="Arial" pitchFamily="34" charset="0"/>
              </a:rPr>
              <a:t>Pas de </a:t>
            </a:r>
            <a:r>
              <a:rPr lang="de-CH" b="1" dirty="0" err="1">
                <a:solidFill>
                  <a:srgbClr val="FF0000"/>
                </a:solidFill>
                <a:latin typeface="Arial" pitchFamily="34" charset="0"/>
                <a:cs typeface="Arial" pitchFamily="34" charset="0"/>
              </a:rPr>
              <a:t>loi</a:t>
            </a:r>
            <a:r>
              <a:rPr lang="de-CH" b="1" dirty="0">
                <a:solidFill>
                  <a:srgbClr val="FF0000"/>
                </a:solidFill>
                <a:latin typeface="Arial" pitchFamily="34" charset="0"/>
                <a:cs typeface="Arial" pitchFamily="34" charset="0"/>
              </a:rPr>
              <a:t> </a:t>
            </a:r>
            <a:r>
              <a:rPr lang="de-CH" b="1" dirty="0" err="1">
                <a:solidFill>
                  <a:srgbClr val="FF0000"/>
                </a:solidFill>
                <a:latin typeface="Arial" pitchFamily="34" charset="0"/>
                <a:cs typeface="Arial" pitchFamily="34" charset="0"/>
              </a:rPr>
              <a:t>suisse</a:t>
            </a:r>
            <a:endParaRPr lang="de-CH" b="1" dirty="0">
              <a:solidFill>
                <a:srgbClr val="FF0000"/>
              </a:solidFill>
              <a:latin typeface="Arial" pitchFamily="34" charset="0"/>
              <a:cs typeface="Arial" pitchFamily="34" charset="0"/>
            </a:endParaRPr>
          </a:p>
          <a:p>
            <a:r>
              <a:rPr lang="de-CH" b="1" dirty="0">
                <a:solidFill>
                  <a:srgbClr val="FF0000"/>
                </a:solidFill>
                <a:latin typeface="Arial" pitchFamily="34" charset="0"/>
                <a:cs typeface="Arial" pitchFamily="34" charset="0"/>
                <a:sym typeface="Wingdings" panose="05000000000000000000" pitchFamily="2" charset="2"/>
              </a:rPr>
              <a:t> </a:t>
            </a:r>
            <a:r>
              <a:rPr lang="de-CH" b="1" dirty="0">
                <a:solidFill>
                  <a:srgbClr val="FF0000"/>
                </a:solidFill>
                <a:latin typeface="Arial" pitchFamily="34" charset="0"/>
                <a:cs typeface="Arial" pitchFamily="34" charset="0"/>
              </a:rPr>
              <a:t>Pas de </a:t>
            </a:r>
            <a:r>
              <a:rPr lang="de-CH" b="1" dirty="0" err="1">
                <a:solidFill>
                  <a:srgbClr val="FF0000"/>
                </a:solidFill>
                <a:latin typeface="Arial" pitchFamily="34" charset="0"/>
                <a:cs typeface="Arial" pitchFamily="34" charset="0"/>
              </a:rPr>
              <a:t>référendum</a:t>
            </a:r>
            <a:r>
              <a:rPr lang="de-CH" b="1" dirty="0">
                <a:solidFill>
                  <a:srgbClr val="FF0000"/>
                </a:solidFill>
                <a:latin typeface="Arial" pitchFamily="34" charset="0"/>
                <a:cs typeface="Arial" pitchFamily="34" charset="0"/>
              </a:rPr>
              <a:t> possible !</a:t>
            </a:r>
          </a:p>
          <a:p>
            <a:pPr marL="285750" indent="-285750">
              <a:buFont typeface="Wingdings" panose="05000000000000000000" pitchFamily="2" charset="2"/>
              <a:buChar char="§"/>
            </a:pPr>
            <a:endParaRPr lang="de-CH" dirty="0">
              <a:latin typeface="Arial" pitchFamily="34" charset="0"/>
              <a:cs typeface="Arial" pitchFamily="34" charset="0"/>
            </a:endParaRPr>
          </a:p>
        </p:txBody>
      </p:sp>
    </p:spTree>
    <p:extLst>
      <p:ext uri="{BB962C8B-B14F-4D97-AF65-F5344CB8AC3E}">
        <p14:creationId xmlns:p14="http://schemas.microsoft.com/office/powerpoint/2010/main" val="94465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0A1FE-6269-A500-F82E-5EF775E1BE7F}"/>
              </a:ext>
            </a:extLst>
          </p:cNvPr>
          <p:cNvSpPr>
            <a:spLocks noGrp="1"/>
          </p:cNvSpPr>
          <p:nvPr>
            <p:ph type="title"/>
          </p:nvPr>
        </p:nvSpPr>
        <p:spPr/>
        <p:txBody>
          <a:bodyPr/>
          <a:lstStyle/>
          <a:p>
            <a:r>
              <a:rPr lang="fr-FR" noProof="0" dirty="0">
                <a:latin typeface="+mn-lt"/>
              </a:rPr>
              <a:t>A quoi la Suisse s'engage-t-elle ?</a:t>
            </a:r>
            <a:br>
              <a:rPr lang="fr-FR" noProof="0" dirty="0">
                <a:latin typeface="+mn-lt"/>
              </a:rPr>
            </a:br>
            <a:r>
              <a:rPr lang="fr-FR" noProof="0" dirty="0">
                <a:latin typeface="+mn-lt"/>
              </a:rPr>
              <a:t>« reprise institutionnelle »</a:t>
            </a:r>
            <a:endParaRPr lang="de-CH" noProof="0" dirty="0">
              <a:latin typeface="+mn-lt"/>
            </a:endParaRPr>
          </a:p>
        </p:txBody>
      </p:sp>
      <p:sp>
        <p:nvSpPr>
          <p:cNvPr id="12" name="Inhaltsplatzhalter 2">
            <a:extLst>
              <a:ext uri="{FF2B5EF4-FFF2-40B4-BE49-F238E27FC236}">
                <a16:creationId xmlns:a16="http://schemas.microsoft.com/office/drawing/2014/main" id="{C57580D0-0ACF-B0A3-6068-FBEFF4DCB4BC}"/>
              </a:ext>
            </a:extLst>
          </p:cNvPr>
          <p:cNvSpPr>
            <a:spLocks noGrp="1"/>
          </p:cNvSpPr>
          <p:nvPr>
            <p:ph idx="1"/>
          </p:nvPr>
        </p:nvSpPr>
        <p:spPr>
          <a:xfrm>
            <a:off x="15624" y="1310167"/>
            <a:ext cx="9890376" cy="5554042"/>
          </a:xfrm>
        </p:spPr>
        <p:txBody>
          <a:bodyPr>
            <a:normAutofit/>
          </a:bodyPr>
          <a:lstStyle/>
          <a:p>
            <a:pPr marL="285309" indent="-285309" defTabSz="910426">
              <a:lnSpc>
                <a:spcPts val="2400"/>
              </a:lnSpc>
              <a:spcBef>
                <a:spcPts val="1200"/>
              </a:spcBef>
              <a:buClr>
                <a:srgbClr val="FF0000"/>
              </a:buClr>
              <a:tabLst>
                <a:tab pos="5167313" algn="l"/>
              </a:tabLst>
              <a:defRPr/>
            </a:pPr>
            <a:endParaRPr lang="de-CH" sz="2000" b="1" noProof="0" dirty="0">
              <a:solidFill>
                <a:srgbClr val="000000"/>
              </a:solidFill>
              <a:latin typeface="Arial"/>
            </a:endParaRPr>
          </a:p>
          <a:p>
            <a:pPr marL="622300" lvl="1" indent="-349250" defTabSz="910426">
              <a:lnSpc>
                <a:spcPts val="2400"/>
              </a:lnSpc>
              <a:spcBef>
                <a:spcPts val="1200"/>
              </a:spcBef>
              <a:spcAft>
                <a:spcPts val="600"/>
              </a:spcAft>
              <a:buClr>
                <a:srgbClr val="FF0000"/>
              </a:buClr>
              <a:buFont typeface="Wingdings" pitchFamily="2" charset="2"/>
              <a:buChar char="§"/>
              <a:tabLst>
                <a:tab pos="5167313" algn="l"/>
              </a:tabLst>
              <a:defRPr/>
            </a:pPr>
            <a:r>
              <a:rPr lang="fr-FR" sz="2200" b="1" dirty="0">
                <a:solidFill>
                  <a:srgbClr val="000000"/>
                </a:solidFill>
                <a:latin typeface="Arial"/>
              </a:rPr>
              <a:t>L'UE informe le comité mixte du nouveau décret européen</a:t>
            </a:r>
          </a:p>
          <a:p>
            <a:pPr marL="622300" lvl="1" indent="-349250" defTabSz="910426">
              <a:lnSpc>
                <a:spcPts val="2400"/>
              </a:lnSpc>
              <a:spcBef>
                <a:spcPts val="1200"/>
              </a:spcBef>
              <a:spcAft>
                <a:spcPts val="600"/>
              </a:spcAft>
              <a:buClr>
                <a:srgbClr val="FF0000"/>
              </a:buClr>
              <a:buFont typeface="Wingdings" pitchFamily="2" charset="2"/>
              <a:buChar char="§"/>
              <a:tabLst>
                <a:tab pos="5167313" algn="l"/>
              </a:tabLst>
              <a:defRPr/>
            </a:pPr>
            <a:r>
              <a:rPr lang="fr-FR" sz="2200" b="1" dirty="0">
                <a:solidFill>
                  <a:srgbClr val="000000"/>
                </a:solidFill>
                <a:latin typeface="Arial"/>
              </a:rPr>
              <a:t>La commission complète la liste </a:t>
            </a:r>
          </a:p>
          <a:p>
            <a:pPr marL="622300" lvl="1" indent="-349250" defTabSz="910426">
              <a:lnSpc>
                <a:spcPts val="2400"/>
              </a:lnSpc>
              <a:spcBef>
                <a:spcPts val="1200"/>
              </a:spcBef>
              <a:spcAft>
                <a:spcPts val="600"/>
              </a:spcAft>
              <a:buClr>
                <a:srgbClr val="FF0000"/>
              </a:buClr>
              <a:buFont typeface="Wingdings" pitchFamily="2" charset="2"/>
              <a:buChar char="§"/>
              <a:tabLst>
                <a:tab pos="5167313" algn="l"/>
              </a:tabLst>
              <a:defRPr/>
            </a:pPr>
            <a:r>
              <a:rPr lang="fr-FR" sz="2200" b="1" dirty="0">
                <a:solidFill>
                  <a:srgbClr val="000000"/>
                </a:solidFill>
                <a:latin typeface="Arial"/>
              </a:rPr>
              <a:t>Application immédiate, sauf si la Suisse fait valoir au sein du Comité mixte la nécessité de modifier la loi en prolongeant le délai.</a:t>
            </a:r>
          </a:p>
          <a:p>
            <a:pPr marL="622300" lvl="1" indent="-349250" defTabSz="910426">
              <a:lnSpc>
                <a:spcPts val="2400"/>
              </a:lnSpc>
              <a:spcBef>
                <a:spcPts val="1200"/>
              </a:spcBef>
              <a:spcAft>
                <a:spcPts val="600"/>
              </a:spcAft>
              <a:buClr>
                <a:srgbClr val="FF0000"/>
              </a:buClr>
              <a:buFont typeface="Wingdings" pitchFamily="2" charset="2"/>
              <a:buChar char="§"/>
              <a:tabLst>
                <a:tab pos="5167313" algn="l"/>
              </a:tabLst>
              <a:defRPr/>
            </a:pPr>
            <a:endParaRPr lang="de-CH" sz="2200" b="1" dirty="0">
              <a:solidFill>
                <a:srgbClr val="000000"/>
              </a:solidFill>
              <a:latin typeface="Arial"/>
            </a:endParaRPr>
          </a:p>
          <a:p>
            <a:pPr marL="622300" lvl="1" indent="-349250" defTabSz="910426">
              <a:lnSpc>
                <a:spcPts val="2400"/>
              </a:lnSpc>
              <a:spcBef>
                <a:spcPts val="1200"/>
              </a:spcBef>
              <a:spcAft>
                <a:spcPts val="600"/>
              </a:spcAft>
              <a:buClr>
                <a:srgbClr val="FF0000"/>
              </a:buClr>
              <a:buFont typeface="Wingdings" pitchFamily="2" charset="2"/>
              <a:buChar char="§"/>
              <a:tabLst>
                <a:tab pos="5167313" algn="l"/>
              </a:tabLst>
              <a:defRPr/>
            </a:pPr>
            <a:endParaRPr lang="de-CH" sz="2200" b="1" dirty="0">
              <a:solidFill>
                <a:srgbClr val="000000"/>
              </a:solidFill>
              <a:latin typeface="Arial"/>
            </a:endParaRPr>
          </a:p>
          <a:p>
            <a:pPr marL="360363" lvl="1" indent="-87313" defTabSz="910426">
              <a:lnSpc>
                <a:spcPts val="2400"/>
              </a:lnSpc>
              <a:spcBef>
                <a:spcPts val="1200"/>
              </a:spcBef>
              <a:spcAft>
                <a:spcPts val="600"/>
              </a:spcAft>
              <a:buClr>
                <a:srgbClr val="FF0000"/>
              </a:buClr>
              <a:buNone/>
              <a:tabLst>
                <a:tab pos="5167313" algn="l"/>
              </a:tabLst>
              <a:defRPr/>
            </a:pPr>
            <a:r>
              <a:rPr lang="de-CH" sz="2200" b="1" dirty="0">
                <a:solidFill>
                  <a:srgbClr val="FF0000"/>
                </a:solidFill>
                <a:latin typeface="Arial"/>
                <a:sym typeface="Wingdings" panose="05000000000000000000" pitchFamily="2" charset="2"/>
              </a:rPr>
              <a:t></a:t>
            </a:r>
            <a:r>
              <a:rPr lang="de-CH" sz="2200" b="1" dirty="0">
                <a:solidFill>
                  <a:srgbClr val="000000"/>
                </a:solidFill>
                <a:latin typeface="Arial"/>
                <a:sym typeface="Wingdings" panose="05000000000000000000" pitchFamily="2" charset="2"/>
              </a:rPr>
              <a:t> </a:t>
            </a:r>
            <a:r>
              <a:rPr lang="fr-FR" sz="2800" b="1" dirty="0">
                <a:solidFill>
                  <a:srgbClr val="FF0000"/>
                </a:solidFill>
                <a:latin typeface="Arial"/>
              </a:rPr>
              <a:t>Le vote populaire n'est plus que très rarement possible </a:t>
            </a:r>
            <a:r>
              <a:rPr lang="de-CH" sz="2800" b="1" dirty="0">
                <a:solidFill>
                  <a:srgbClr val="FF0000"/>
                </a:solidFill>
                <a:latin typeface="Arial"/>
              </a:rPr>
              <a:t>!</a:t>
            </a:r>
          </a:p>
          <a:p>
            <a:pPr marL="192088" lvl="1" indent="0" defTabSz="910426">
              <a:lnSpc>
                <a:spcPts val="2400"/>
              </a:lnSpc>
              <a:spcBef>
                <a:spcPts val="600"/>
              </a:spcBef>
              <a:spcAft>
                <a:spcPts val="600"/>
              </a:spcAft>
              <a:buClr>
                <a:srgbClr val="FF0000"/>
              </a:buClr>
              <a:buNone/>
              <a:tabLst>
                <a:tab pos="5167313" algn="l"/>
              </a:tabLst>
              <a:defRPr/>
            </a:pPr>
            <a:endParaRPr lang="de-CH" sz="2200" b="1" dirty="0">
              <a:solidFill>
                <a:srgbClr val="000000"/>
              </a:solidFill>
              <a:latin typeface="Arial"/>
            </a:endParaRPr>
          </a:p>
          <a:p>
            <a:pPr marL="534988" lvl="1" indent="-342900" defTabSz="910426">
              <a:lnSpc>
                <a:spcPts val="2400"/>
              </a:lnSpc>
              <a:spcBef>
                <a:spcPts val="600"/>
              </a:spcBef>
              <a:spcAft>
                <a:spcPts val="600"/>
              </a:spcAft>
              <a:buClr>
                <a:srgbClr val="FF0000"/>
              </a:buClr>
              <a:buFont typeface="Wingdings" panose="05000000000000000000" pitchFamily="2" charset="2"/>
              <a:buChar char="à"/>
              <a:tabLst>
                <a:tab pos="5167313" algn="l"/>
              </a:tabLst>
              <a:defRPr/>
            </a:pPr>
            <a:endParaRPr lang="de-CH" sz="2200" b="1" dirty="0">
              <a:solidFill>
                <a:srgbClr val="000000"/>
              </a:solidFill>
              <a:latin typeface="Arial"/>
            </a:endParaRPr>
          </a:p>
        </p:txBody>
      </p:sp>
      <p:sp>
        <p:nvSpPr>
          <p:cNvPr id="4" name="Foliennummernplatzhalter 3">
            <a:extLst>
              <a:ext uri="{FF2B5EF4-FFF2-40B4-BE49-F238E27FC236}">
                <a16:creationId xmlns:a16="http://schemas.microsoft.com/office/drawing/2014/main" id="{18BE5035-24E0-2ACB-3072-4E73301FE39E}"/>
              </a:ext>
            </a:extLst>
          </p:cNvPr>
          <p:cNvSpPr>
            <a:spLocks noGrp="1"/>
          </p:cNvSpPr>
          <p:nvPr>
            <p:ph type="sldNum" sz="quarter" idx="12"/>
          </p:nvPr>
        </p:nvSpPr>
        <p:spPr/>
        <p:txBody>
          <a:bodyPr/>
          <a:lstStyle/>
          <a:p>
            <a:fld id="{1B101894-CD26-4755-B2AE-6750C1357069}" type="slidenum">
              <a:rPr lang="de-CH" noProof="0" smtClean="0"/>
              <a:t>5</a:t>
            </a:fld>
            <a:endParaRPr lang="de-CH" noProof="0" dirty="0"/>
          </a:p>
        </p:txBody>
      </p:sp>
    </p:spTree>
    <p:extLst>
      <p:ext uri="{BB962C8B-B14F-4D97-AF65-F5344CB8AC3E}">
        <p14:creationId xmlns:p14="http://schemas.microsoft.com/office/powerpoint/2010/main" val="1357727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0A1FE-6269-A500-F82E-5EF775E1BE7F}"/>
              </a:ext>
            </a:extLst>
          </p:cNvPr>
          <p:cNvSpPr>
            <a:spLocks noGrp="1"/>
          </p:cNvSpPr>
          <p:nvPr>
            <p:ph type="title"/>
          </p:nvPr>
        </p:nvSpPr>
        <p:spPr/>
        <p:txBody>
          <a:bodyPr/>
          <a:lstStyle/>
          <a:p>
            <a:r>
              <a:rPr lang="fr-FR" noProof="0" dirty="0">
                <a:latin typeface="+mn-lt"/>
              </a:rPr>
              <a:t>A quoi la Suisse s'engage-t-elle ?</a:t>
            </a:r>
            <a:br>
              <a:rPr lang="fr-FR" noProof="0" dirty="0">
                <a:latin typeface="+mn-lt"/>
              </a:rPr>
            </a:br>
            <a:r>
              <a:rPr lang="fr-FR" noProof="0" dirty="0">
                <a:latin typeface="+mn-lt"/>
              </a:rPr>
              <a:t>« reprise institutionnelle »</a:t>
            </a:r>
            <a:endParaRPr lang="de-CH" noProof="0" dirty="0">
              <a:latin typeface="+mn-lt"/>
            </a:endParaRPr>
          </a:p>
        </p:txBody>
      </p:sp>
      <p:sp>
        <p:nvSpPr>
          <p:cNvPr id="12" name="Inhaltsplatzhalter 2">
            <a:extLst>
              <a:ext uri="{FF2B5EF4-FFF2-40B4-BE49-F238E27FC236}">
                <a16:creationId xmlns:a16="http://schemas.microsoft.com/office/drawing/2014/main" id="{C57580D0-0ACF-B0A3-6068-FBEFF4DCB4BC}"/>
              </a:ext>
            </a:extLst>
          </p:cNvPr>
          <p:cNvSpPr>
            <a:spLocks noGrp="1"/>
          </p:cNvSpPr>
          <p:nvPr>
            <p:ph idx="1"/>
          </p:nvPr>
        </p:nvSpPr>
        <p:spPr>
          <a:xfrm>
            <a:off x="278272" y="1300439"/>
            <a:ext cx="9546664" cy="5554042"/>
          </a:xfrm>
        </p:spPr>
        <p:txBody>
          <a:bodyPr>
            <a:normAutofit/>
          </a:bodyPr>
          <a:lstStyle/>
          <a:p>
            <a:pPr marL="285309" indent="-285309" defTabSz="910426">
              <a:lnSpc>
                <a:spcPts val="2400"/>
              </a:lnSpc>
              <a:spcBef>
                <a:spcPts val="1200"/>
              </a:spcBef>
              <a:buClr>
                <a:srgbClr val="FF0000"/>
              </a:buClr>
              <a:tabLst>
                <a:tab pos="5167313" algn="l"/>
              </a:tabLst>
              <a:defRPr/>
            </a:pPr>
            <a:endParaRPr lang="de-CH" sz="2000" b="1" noProof="0" dirty="0">
              <a:solidFill>
                <a:srgbClr val="000000"/>
              </a:solidFill>
              <a:latin typeface="Arial"/>
            </a:endParaRPr>
          </a:p>
          <a:p>
            <a:pPr marL="360363" lvl="1" indent="-360363" defTabSz="910426">
              <a:lnSpc>
                <a:spcPts val="2400"/>
              </a:lnSpc>
              <a:spcBef>
                <a:spcPts val="600"/>
              </a:spcBef>
              <a:buClr>
                <a:srgbClr val="FF0000"/>
              </a:buClr>
              <a:buFont typeface="Wingdings" pitchFamily="2" charset="2"/>
              <a:buChar char="§"/>
              <a:tabLst>
                <a:tab pos="5167313" algn="l"/>
              </a:tabLst>
              <a:defRPr/>
            </a:pPr>
            <a:r>
              <a:rPr lang="fr-FR" sz="2200" b="1" dirty="0">
                <a:solidFill>
                  <a:srgbClr val="000000"/>
                </a:solidFill>
                <a:latin typeface="Arial"/>
              </a:rPr>
              <a:t>Des textes législatifs transversaux (Green Deal = 14'000 pages ! ) s'appliquent dans les domaines contractuels, par exemple dans la législation alimentaire ou dans les transports terrestres.</a:t>
            </a:r>
          </a:p>
          <a:p>
            <a:pPr marL="360363" lvl="1" indent="-360363" defTabSz="910426">
              <a:lnSpc>
                <a:spcPts val="2400"/>
              </a:lnSpc>
              <a:spcBef>
                <a:spcPts val="600"/>
              </a:spcBef>
              <a:buClr>
                <a:srgbClr val="FF0000"/>
              </a:buClr>
              <a:buFont typeface="Wingdings" pitchFamily="2" charset="2"/>
              <a:buChar char="§"/>
              <a:tabLst>
                <a:tab pos="5167313" algn="l"/>
              </a:tabLst>
              <a:defRPr/>
            </a:pPr>
            <a:endParaRPr lang="de-CH" sz="2200" b="1" dirty="0">
              <a:solidFill>
                <a:srgbClr val="000000"/>
              </a:solidFill>
              <a:latin typeface="Arial"/>
            </a:endParaRPr>
          </a:p>
          <a:p>
            <a:pPr marL="360363" lvl="1" indent="-360363" defTabSz="910426">
              <a:lnSpc>
                <a:spcPts val="2400"/>
              </a:lnSpc>
              <a:spcBef>
                <a:spcPts val="600"/>
              </a:spcBef>
              <a:buClr>
                <a:srgbClr val="FF0000"/>
              </a:buClr>
              <a:buFont typeface="Wingdings" pitchFamily="2" charset="2"/>
              <a:buChar char="§"/>
              <a:tabLst>
                <a:tab pos="5167313" algn="l"/>
              </a:tabLst>
              <a:defRPr/>
            </a:pPr>
            <a:r>
              <a:rPr lang="fr-FR" sz="2200" b="1" dirty="0">
                <a:solidFill>
                  <a:srgbClr val="000000"/>
                </a:solidFill>
                <a:latin typeface="Arial"/>
              </a:rPr>
              <a:t>Pas de participation aux décisions (même dans les institutions européennes), </a:t>
            </a:r>
            <a:r>
              <a:rPr lang="de-CH" sz="2200" b="1" dirty="0" err="1">
                <a:solidFill>
                  <a:srgbClr val="000000"/>
                </a:solidFill>
                <a:latin typeface="Arial"/>
              </a:rPr>
              <a:t>droit</a:t>
            </a:r>
            <a:r>
              <a:rPr lang="de-CH" sz="2200" b="1" dirty="0">
                <a:solidFill>
                  <a:srgbClr val="000000"/>
                </a:solidFill>
                <a:latin typeface="Arial"/>
              </a:rPr>
              <a:t> </a:t>
            </a:r>
            <a:r>
              <a:rPr lang="de-CH" sz="2200" b="1" dirty="0" err="1">
                <a:solidFill>
                  <a:srgbClr val="000000"/>
                </a:solidFill>
                <a:latin typeface="Arial"/>
              </a:rPr>
              <a:t>d'expression</a:t>
            </a:r>
            <a:r>
              <a:rPr lang="de-CH" sz="2200" b="1" dirty="0">
                <a:solidFill>
                  <a:srgbClr val="000000"/>
                </a:solidFill>
                <a:latin typeface="Arial"/>
              </a:rPr>
              <a:t> </a:t>
            </a:r>
            <a:r>
              <a:rPr lang="de-CH" sz="2200" b="1" dirty="0" err="1">
                <a:solidFill>
                  <a:srgbClr val="000000"/>
                </a:solidFill>
                <a:latin typeface="Arial"/>
              </a:rPr>
              <a:t>uniquement</a:t>
            </a:r>
            <a:r>
              <a:rPr lang="de-CH" sz="2200" b="1" dirty="0">
                <a:solidFill>
                  <a:srgbClr val="000000"/>
                </a:solidFill>
                <a:latin typeface="Arial"/>
              </a:rPr>
              <a:t> </a:t>
            </a:r>
            <a:r>
              <a:rPr lang="de-CH" sz="2200" b="1" noProof="0" dirty="0">
                <a:solidFill>
                  <a:srgbClr val="000000"/>
                </a:solidFill>
                <a:latin typeface="Arial"/>
              </a:rPr>
              <a:t>(«</a:t>
            </a:r>
            <a:r>
              <a:rPr lang="de-CH" sz="2200" b="1" noProof="0" dirty="0" err="1">
                <a:solidFill>
                  <a:srgbClr val="000000"/>
                </a:solidFill>
                <a:latin typeface="Arial"/>
              </a:rPr>
              <a:t>Decision</a:t>
            </a:r>
            <a:r>
              <a:rPr lang="de-CH" sz="2200" b="1" noProof="0" dirty="0">
                <a:solidFill>
                  <a:srgbClr val="000000"/>
                </a:solidFill>
                <a:latin typeface="Arial"/>
              </a:rPr>
              <a:t> Shaping»)</a:t>
            </a:r>
          </a:p>
          <a:p>
            <a:pPr marL="360363" lvl="1" indent="-360363" defTabSz="910426">
              <a:lnSpc>
                <a:spcPts val="2400"/>
              </a:lnSpc>
              <a:spcBef>
                <a:spcPts val="600"/>
              </a:spcBef>
              <a:buClr>
                <a:srgbClr val="FF0000"/>
              </a:buClr>
              <a:buFont typeface="Wingdings" pitchFamily="2" charset="2"/>
              <a:buChar char="§"/>
              <a:tabLst>
                <a:tab pos="5167313" algn="l"/>
              </a:tabLst>
              <a:defRPr/>
            </a:pPr>
            <a:endParaRPr lang="de-CH" sz="2200" b="1" dirty="0">
              <a:solidFill>
                <a:srgbClr val="000000"/>
              </a:solidFill>
              <a:latin typeface="Arial"/>
            </a:endParaRPr>
          </a:p>
          <a:p>
            <a:pPr marL="360363" lvl="1" indent="-360363" defTabSz="910426">
              <a:lnSpc>
                <a:spcPts val="2400"/>
              </a:lnSpc>
              <a:spcBef>
                <a:spcPts val="600"/>
              </a:spcBef>
              <a:buClr>
                <a:srgbClr val="FF0000"/>
              </a:buClr>
              <a:buFont typeface="Wingdings" pitchFamily="2" charset="2"/>
              <a:buChar char="§"/>
              <a:tabLst>
                <a:tab pos="5167313" algn="l"/>
              </a:tabLst>
              <a:defRPr/>
            </a:pPr>
            <a:r>
              <a:rPr lang="fr-FR" sz="2200" b="1" dirty="0">
                <a:solidFill>
                  <a:srgbClr val="000000"/>
                </a:solidFill>
                <a:latin typeface="Arial"/>
              </a:rPr>
              <a:t>Les représentants suisses au comité mixte et au tribunal arbitral doivent suivre l'interprétation de la CJCE !</a:t>
            </a:r>
          </a:p>
          <a:p>
            <a:pPr marL="285309" lvl="1" indent="-285309" defTabSz="910426">
              <a:lnSpc>
                <a:spcPts val="2400"/>
              </a:lnSpc>
              <a:spcBef>
                <a:spcPts val="400"/>
              </a:spcBef>
              <a:buClr>
                <a:srgbClr val="FF0000"/>
              </a:buClr>
              <a:buFont typeface="Wingdings" pitchFamily="2" charset="2"/>
              <a:buChar char="§"/>
              <a:tabLst>
                <a:tab pos="5167313" algn="l"/>
              </a:tabLst>
              <a:defRPr/>
            </a:pPr>
            <a:endParaRPr lang="de-CH" sz="2000" b="1" dirty="0">
              <a:solidFill>
                <a:srgbClr val="000000"/>
              </a:solidFill>
              <a:latin typeface="Arial"/>
            </a:endParaRPr>
          </a:p>
          <a:p>
            <a:pPr marL="285309" lvl="1" indent="-285309" defTabSz="910426">
              <a:lnSpc>
                <a:spcPts val="2400"/>
              </a:lnSpc>
              <a:spcBef>
                <a:spcPts val="400"/>
              </a:spcBef>
              <a:buClr>
                <a:srgbClr val="FF0000"/>
              </a:buClr>
              <a:buFont typeface="Wingdings" pitchFamily="2" charset="2"/>
              <a:buChar char="§"/>
              <a:tabLst>
                <a:tab pos="5167313" algn="l"/>
              </a:tabLst>
              <a:defRPr/>
            </a:pPr>
            <a:endParaRPr lang="de-CH" sz="2000" b="1" noProof="0" dirty="0">
              <a:solidFill>
                <a:srgbClr val="000000"/>
              </a:solidFill>
              <a:latin typeface="Arial"/>
            </a:endParaRPr>
          </a:p>
          <a:p>
            <a:pPr marL="0" lvl="1" indent="0" defTabSz="910426">
              <a:lnSpc>
                <a:spcPts val="2400"/>
              </a:lnSpc>
              <a:spcBef>
                <a:spcPts val="400"/>
              </a:spcBef>
              <a:buClr>
                <a:srgbClr val="FF0000"/>
              </a:buClr>
              <a:buNone/>
              <a:tabLst>
                <a:tab pos="5167313" algn="l"/>
              </a:tabLst>
              <a:defRPr/>
            </a:pPr>
            <a:endParaRPr lang="de-CH" sz="2000" b="1" noProof="0" dirty="0">
              <a:solidFill>
                <a:srgbClr val="000000"/>
              </a:solidFill>
              <a:latin typeface="Arial"/>
            </a:endParaRPr>
          </a:p>
          <a:p>
            <a:pPr marL="285309" lvl="1" indent="-285309" defTabSz="910426">
              <a:lnSpc>
                <a:spcPts val="2400"/>
              </a:lnSpc>
              <a:spcBef>
                <a:spcPts val="400"/>
              </a:spcBef>
              <a:buClr>
                <a:srgbClr val="FF0000"/>
              </a:buClr>
              <a:buFont typeface="Wingdings" pitchFamily="2" charset="2"/>
              <a:buChar char="§"/>
              <a:tabLst>
                <a:tab pos="5167313" algn="l"/>
              </a:tabLst>
              <a:defRPr/>
            </a:pPr>
            <a:endParaRPr lang="de-CH" sz="2000" b="1" dirty="0">
              <a:solidFill>
                <a:srgbClr val="000000"/>
              </a:solidFill>
              <a:latin typeface="Arial"/>
            </a:endParaRPr>
          </a:p>
          <a:p>
            <a:pPr marL="285309" lvl="1" indent="-285309" defTabSz="910426">
              <a:lnSpc>
                <a:spcPts val="2400"/>
              </a:lnSpc>
              <a:spcBef>
                <a:spcPts val="400"/>
              </a:spcBef>
              <a:buClr>
                <a:srgbClr val="FF0000"/>
              </a:buClr>
              <a:buFont typeface="Wingdings" pitchFamily="2" charset="2"/>
              <a:buChar char="§"/>
              <a:tabLst>
                <a:tab pos="5167313" algn="l"/>
              </a:tabLst>
              <a:defRPr/>
            </a:pPr>
            <a:endParaRPr lang="de-CH" sz="2000" b="1" noProof="0" dirty="0">
              <a:solidFill>
                <a:srgbClr val="000000"/>
              </a:solidFill>
              <a:latin typeface="Arial"/>
            </a:endParaRPr>
          </a:p>
          <a:p>
            <a:pPr marL="285309" lvl="1" indent="-285309" defTabSz="910426">
              <a:lnSpc>
                <a:spcPts val="2400"/>
              </a:lnSpc>
              <a:spcBef>
                <a:spcPts val="400"/>
              </a:spcBef>
              <a:buClr>
                <a:srgbClr val="FF0000"/>
              </a:buClr>
              <a:buFont typeface="Wingdings" pitchFamily="2" charset="2"/>
              <a:buChar char="§"/>
              <a:tabLst>
                <a:tab pos="5167313" algn="l"/>
              </a:tabLst>
              <a:defRPr/>
            </a:pPr>
            <a:endParaRPr lang="de-CH" sz="2000" b="1" dirty="0">
              <a:solidFill>
                <a:srgbClr val="000000"/>
              </a:solidFill>
              <a:latin typeface="Arial"/>
            </a:endParaRPr>
          </a:p>
          <a:p>
            <a:pPr marL="285309" lvl="1" indent="-285309" defTabSz="910426">
              <a:lnSpc>
                <a:spcPts val="2400"/>
              </a:lnSpc>
              <a:spcBef>
                <a:spcPts val="400"/>
              </a:spcBef>
              <a:buClr>
                <a:srgbClr val="FF0000"/>
              </a:buClr>
              <a:buFont typeface="Wingdings" pitchFamily="2" charset="2"/>
              <a:buChar char="§"/>
              <a:tabLst>
                <a:tab pos="5167313" algn="l"/>
              </a:tabLst>
              <a:defRPr/>
            </a:pPr>
            <a:endParaRPr lang="de-CH" sz="2000" b="1" noProof="0" dirty="0">
              <a:solidFill>
                <a:srgbClr val="000000"/>
              </a:solidFill>
              <a:latin typeface="Arial"/>
            </a:endParaRPr>
          </a:p>
        </p:txBody>
      </p:sp>
      <p:sp>
        <p:nvSpPr>
          <p:cNvPr id="4" name="Foliennummernplatzhalter 3">
            <a:extLst>
              <a:ext uri="{FF2B5EF4-FFF2-40B4-BE49-F238E27FC236}">
                <a16:creationId xmlns:a16="http://schemas.microsoft.com/office/drawing/2014/main" id="{18BE5035-24E0-2ACB-3072-4E73301FE39E}"/>
              </a:ext>
            </a:extLst>
          </p:cNvPr>
          <p:cNvSpPr>
            <a:spLocks noGrp="1"/>
          </p:cNvSpPr>
          <p:nvPr>
            <p:ph type="sldNum" sz="quarter" idx="12"/>
          </p:nvPr>
        </p:nvSpPr>
        <p:spPr/>
        <p:txBody>
          <a:bodyPr/>
          <a:lstStyle/>
          <a:p>
            <a:fld id="{1B101894-CD26-4755-B2AE-6750C1357069}" type="slidenum">
              <a:rPr lang="de-CH" noProof="0" smtClean="0"/>
              <a:t>6</a:t>
            </a:fld>
            <a:endParaRPr lang="de-CH" noProof="0" dirty="0"/>
          </a:p>
        </p:txBody>
      </p:sp>
    </p:spTree>
    <p:extLst>
      <p:ext uri="{BB962C8B-B14F-4D97-AF65-F5344CB8AC3E}">
        <p14:creationId xmlns:p14="http://schemas.microsoft.com/office/powerpoint/2010/main" val="416003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0A1FE-6269-A500-F82E-5EF775E1BE7F}"/>
              </a:ext>
            </a:extLst>
          </p:cNvPr>
          <p:cNvSpPr>
            <a:spLocks noGrp="1"/>
          </p:cNvSpPr>
          <p:nvPr>
            <p:ph type="title"/>
          </p:nvPr>
        </p:nvSpPr>
        <p:spPr/>
        <p:txBody>
          <a:bodyPr/>
          <a:lstStyle/>
          <a:p>
            <a:r>
              <a:rPr lang="fr-FR" noProof="0" dirty="0">
                <a:latin typeface="+mn-lt"/>
              </a:rPr>
              <a:t>A quoi la Suisse s'engage-t-elle ?</a:t>
            </a:r>
            <a:br>
              <a:rPr lang="de-CH" noProof="0" dirty="0">
                <a:latin typeface="+mn-lt"/>
              </a:rPr>
            </a:br>
            <a:r>
              <a:rPr lang="de-CH" dirty="0">
                <a:latin typeface="+mn-lt"/>
              </a:rPr>
              <a:t>« </a:t>
            </a:r>
            <a:r>
              <a:rPr lang="de-CH" dirty="0" err="1">
                <a:latin typeface="+mn-lt"/>
              </a:rPr>
              <a:t>Règlement</a:t>
            </a:r>
            <a:r>
              <a:rPr lang="de-CH" dirty="0">
                <a:latin typeface="+mn-lt"/>
              </a:rPr>
              <a:t> des </a:t>
            </a:r>
            <a:r>
              <a:rPr lang="de-CH" dirty="0" err="1">
                <a:latin typeface="+mn-lt"/>
              </a:rPr>
              <a:t>litiges</a:t>
            </a:r>
            <a:r>
              <a:rPr lang="de-CH" dirty="0">
                <a:latin typeface="+mn-lt"/>
              </a:rPr>
              <a:t> »</a:t>
            </a:r>
            <a:endParaRPr lang="de-CH" noProof="0" dirty="0">
              <a:latin typeface="+mn-lt"/>
            </a:endParaRPr>
          </a:p>
        </p:txBody>
      </p:sp>
      <p:sp>
        <p:nvSpPr>
          <p:cNvPr id="12" name="Inhaltsplatzhalter 2">
            <a:extLst>
              <a:ext uri="{FF2B5EF4-FFF2-40B4-BE49-F238E27FC236}">
                <a16:creationId xmlns:a16="http://schemas.microsoft.com/office/drawing/2014/main" id="{C57580D0-0ACF-B0A3-6068-FBEFF4DCB4BC}"/>
              </a:ext>
            </a:extLst>
          </p:cNvPr>
          <p:cNvSpPr>
            <a:spLocks noGrp="1"/>
          </p:cNvSpPr>
          <p:nvPr>
            <p:ph idx="1"/>
          </p:nvPr>
        </p:nvSpPr>
        <p:spPr>
          <a:xfrm>
            <a:off x="278272" y="1203158"/>
            <a:ext cx="9010801" cy="5370442"/>
          </a:xfrm>
        </p:spPr>
        <p:txBody>
          <a:bodyPr>
            <a:normAutofit fontScale="92500"/>
          </a:bodyPr>
          <a:lstStyle/>
          <a:p>
            <a:pPr marL="285309" indent="-285309" defTabSz="910426">
              <a:lnSpc>
                <a:spcPts val="2400"/>
              </a:lnSpc>
              <a:spcBef>
                <a:spcPts val="1200"/>
              </a:spcBef>
              <a:buClr>
                <a:srgbClr val="FF0000"/>
              </a:buClr>
              <a:tabLst>
                <a:tab pos="5167313" algn="l"/>
              </a:tabLst>
              <a:defRPr/>
            </a:pPr>
            <a:endParaRPr lang="de-CH" sz="2000" b="1" noProof="0" dirty="0">
              <a:solidFill>
                <a:srgbClr val="000000"/>
              </a:solidFill>
              <a:latin typeface="Arial"/>
            </a:endParaRPr>
          </a:p>
          <a:p>
            <a:pPr marL="360363" lvl="1" indent="-360363" defTabSz="910426">
              <a:lnSpc>
                <a:spcPts val="2400"/>
              </a:lnSpc>
              <a:spcBef>
                <a:spcPts val="1200"/>
              </a:spcBef>
              <a:spcAft>
                <a:spcPts val="1200"/>
              </a:spcAft>
              <a:buClr>
                <a:srgbClr val="FF0000"/>
              </a:buClr>
              <a:buFont typeface="Wingdings" pitchFamily="2" charset="2"/>
              <a:buChar char="§"/>
              <a:tabLst>
                <a:tab pos="5167313" algn="l"/>
              </a:tabLst>
              <a:defRPr/>
            </a:pPr>
            <a:r>
              <a:rPr lang="de-CH" sz="2200" b="1" dirty="0">
                <a:solidFill>
                  <a:srgbClr val="000000"/>
                </a:solidFill>
                <a:latin typeface="Arial"/>
              </a:rPr>
              <a:t>Comité mixte (UE:CH = 1:1)</a:t>
            </a:r>
          </a:p>
          <a:p>
            <a:pPr marL="360363" lvl="1" indent="-360363" defTabSz="910426">
              <a:lnSpc>
                <a:spcPts val="2400"/>
              </a:lnSpc>
              <a:spcBef>
                <a:spcPts val="1200"/>
              </a:spcBef>
              <a:spcAft>
                <a:spcPts val="1200"/>
              </a:spcAft>
              <a:buClr>
                <a:srgbClr val="FF0000"/>
              </a:buClr>
              <a:buFont typeface="Wingdings" pitchFamily="2" charset="2"/>
              <a:buChar char="§"/>
              <a:tabLst>
                <a:tab pos="5167313" algn="l"/>
              </a:tabLst>
              <a:defRPr/>
            </a:pPr>
            <a:r>
              <a:rPr lang="de-CH" sz="2200" b="1" dirty="0">
                <a:solidFill>
                  <a:srgbClr val="000000"/>
                </a:solidFill>
                <a:latin typeface="Arial"/>
              </a:rPr>
              <a:t>Tribunal </a:t>
            </a:r>
            <a:r>
              <a:rPr lang="de-CH" sz="2200" b="1" dirty="0" err="1">
                <a:solidFill>
                  <a:srgbClr val="000000"/>
                </a:solidFill>
                <a:latin typeface="Arial"/>
              </a:rPr>
              <a:t>d'arbitrage</a:t>
            </a:r>
            <a:r>
              <a:rPr lang="de-CH" sz="2200" b="1" dirty="0">
                <a:solidFill>
                  <a:srgbClr val="000000"/>
                </a:solidFill>
                <a:latin typeface="Arial"/>
              </a:rPr>
              <a:t> (</a:t>
            </a:r>
            <a:r>
              <a:rPr lang="de-CH" sz="2200" b="1" dirty="0" err="1">
                <a:solidFill>
                  <a:srgbClr val="000000"/>
                </a:solidFill>
                <a:latin typeface="Arial"/>
              </a:rPr>
              <a:t>EU:CH:Dritter</a:t>
            </a:r>
            <a:r>
              <a:rPr lang="de-CH" sz="2200" b="1" dirty="0">
                <a:solidFill>
                  <a:srgbClr val="000000"/>
                </a:solidFill>
                <a:latin typeface="Arial"/>
              </a:rPr>
              <a:t> = 1:1:1) </a:t>
            </a:r>
            <a:r>
              <a:rPr lang="fr-FR" sz="2200" b="1" dirty="0">
                <a:solidFill>
                  <a:srgbClr val="000000"/>
                </a:solidFill>
                <a:latin typeface="Arial"/>
              </a:rPr>
              <a:t>avec obligation pour le juge suisse d'appliquer le droit de l'UE</a:t>
            </a:r>
            <a:endParaRPr lang="de-CH" sz="2200" b="1" dirty="0">
              <a:solidFill>
                <a:srgbClr val="000000"/>
              </a:solidFill>
              <a:latin typeface="Arial"/>
            </a:endParaRPr>
          </a:p>
          <a:p>
            <a:pPr marL="360363" lvl="1" indent="-360363" defTabSz="910426">
              <a:lnSpc>
                <a:spcPts val="2400"/>
              </a:lnSpc>
              <a:spcBef>
                <a:spcPts val="1200"/>
              </a:spcBef>
              <a:spcAft>
                <a:spcPts val="1200"/>
              </a:spcAft>
              <a:buClr>
                <a:srgbClr val="FF0000"/>
              </a:buClr>
              <a:buFont typeface="Wingdings" pitchFamily="2" charset="2"/>
              <a:buChar char="§"/>
              <a:tabLst>
                <a:tab pos="5167313" algn="l"/>
              </a:tabLst>
              <a:defRPr/>
            </a:pPr>
            <a:r>
              <a:rPr lang="fr-FR" sz="2200" b="1" dirty="0">
                <a:solidFill>
                  <a:srgbClr val="000000"/>
                </a:solidFill>
                <a:latin typeface="Arial"/>
              </a:rPr>
              <a:t>La CJCE rend une décision contraignante sur l'interprétation de l'UE, obligation d'appliquer ou de demander l'interprétation de la CJCE</a:t>
            </a:r>
          </a:p>
          <a:p>
            <a:pPr marL="360363" lvl="1" indent="-360363" defTabSz="910426">
              <a:lnSpc>
                <a:spcPts val="2400"/>
              </a:lnSpc>
              <a:spcBef>
                <a:spcPts val="1200"/>
              </a:spcBef>
              <a:spcAft>
                <a:spcPts val="1200"/>
              </a:spcAft>
              <a:buClr>
                <a:srgbClr val="FF0000"/>
              </a:buClr>
              <a:buFont typeface="Wingdings" pitchFamily="2" charset="2"/>
              <a:buChar char="§"/>
              <a:tabLst>
                <a:tab pos="5167313" algn="l"/>
              </a:tabLst>
              <a:defRPr/>
            </a:pPr>
            <a:r>
              <a:rPr lang="fr-FR" sz="2200" b="1" dirty="0">
                <a:solidFill>
                  <a:srgbClr val="000000"/>
                </a:solidFill>
                <a:latin typeface="Arial"/>
              </a:rPr>
              <a:t>Si la CH s'en écarte </a:t>
            </a:r>
            <a:r>
              <a:rPr lang="fr-FR" sz="2200" b="1" dirty="0">
                <a:solidFill>
                  <a:srgbClr val="000000"/>
                </a:solidFill>
                <a:latin typeface="Arial"/>
                <a:sym typeface="Wingdings" panose="05000000000000000000" pitchFamily="2" charset="2"/>
              </a:rPr>
              <a:t></a:t>
            </a:r>
            <a:r>
              <a:rPr lang="fr-FR" sz="2200" b="1" dirty="0">
                <a:solidFill>
                  <a:srgbClr val="000000"/>
                </a:solidFill>
                <a:latin typeface="Arial"/>
              </a:rPr>
              <a:t> « Mesures de compensation » (= « sanctions ») par l'UE !</a:t>
            </a:r>
          </a:p>
          <a:p>
            <a:pPr marL="360363" lvl="1" indent="-360363" defTabSz="910426">
              <a:lnSpc>
                <a:spcPts val="2400"/>
              </a:lnSpc>
              <a:spcBef>
                <a:spcPts val="1200"/>
              </a:spcBef>
              <a:buClr>
                <a:srgbClr val="FF0000"/>
              </a:buClr>
              <a:buFont typeface="Wingdings" pitchFamily="2" charset="2"/>
              <a:buChar char="§"/>
              <a:tabLst>
                <a:tab pos="5167313" algn="l"/>
              </a:tabLst>
              <a:defRPr/>
            </a:pPr>
            <a:r>
              <a:rPr lang="fr-FR" sz="2200" b="1" dirty="0">
                <a:solidFill>
                  <a:srgbClr val="000000"/>
                </a:solidFill>
                <a:latin typeface="Arial"/>
              </a:rPr>
              <a:t>L'UE détermine des mesures de compensation (également dans d'autres traités), seule la proportionnalité est contrôlée (tribunal arbitral)</a:t>
            </a:r>
          </a:p>
          <a:p>
            <a:pPr marL="703263" lvl="1" indent="-342900" defTabSz="910426">
              <a:lnSpc>
                <a:spcPts val="2400"/>
              </a:lnSpc>
              <a:spcBef>
                <a:spcPts val="0"/>
              </a:spcBef>
              <a:buClr>
                <a:srgbClr val="FF0000"/>
              </a:buClr>
              <a:buFont typeface="Wingdings" panose="05000000000000000000" pitchFamily="2" charset="2"/>
              <a:buChar char="à"/>
              <a:tabLst>
                <a:tab pos="5167313" algn="l"/>
              </a:tabLst>
              <a:defRPr/>
            </a:pPr>
            <a:r>
              <a:rPr lang="fr-FR" sz="2200" b="1" dirty="0">
                <a:solidFill>
                  <a:srgbClr val="000000"/>
                </a:solidFill>
                <a:latin typeface="Arial"/>
              </a:rPr>
              <a:t>L'autorisation de mise sur le marché est à nouveau désactivée ! </a:t>
            </a:r>
          </a:p>
          <a:p>
            <a:pPr marL="703263" lvl="1" indent="-342900" defTabSz="910426">
              <a:lnSpc>
                <a:spcPts val="2400"/>
              </a:lnSpc>
              <a:spcBef>
                <a:spcPts val="0"/>
              </a:spcBef>
              <a:spcAft>
                <a:spcPts val="1200"/>
              </a:spcAft>
              <a:buClr>
                <a:srgbClr val="FF0000"/>
              </a:buClr>
              <a:buFont typeface="Wingdings" panose="05000000000000000000" pitchFamily="2" charset="2"/>
              <a:buChar char="à"/>
              <a:tabLst>
                <a:tab pos="5167313" algn="l"/>
              </a:tabLst>
              <a:defRPr/>
            </a:pPr>
            <a:r>
              <a:rPr lang="de-CH" sz="2200" b="1" dirty="0">
                <a:solidFill>
                  <a:srgbClr val="000000"/>
                </a:solidFill>
                <a:latin typeface="Arial"/>
              </a:rPr>
              <a:t>Pas de </a:t>
            </a:r>
            <a:r>
              <a:rPr lang="de-CH" sz="2200" b="1" dirty="0" err="1">
                <a:solidFill>
                  <a:srgbClr val="000000"/>
                </a:solidFill>
                <a:latin typeface="Arial"/>
              </a:rPr>
              <a:t>sécurité</a:t>
            </a:r>
            <a:r>
              <a:rPr lang="de-CH" sz="2200" b="1" dirty="0">
                <a:solidFill>
                  <a:srgbClr val="000000"/>
                </a:solidFill>
                <a:latin typeface="Arial"/>
              </a:rPr>
              <a:t> </a:t>
            </a:r>
            <a:r>
              <a:rPr lang="de-CH" sz="2200" b="1" dirty="0" err="1">
                <a:solidFill>
                  <a:srgbClr val="000000"/>
                </a:solidFill>
                <a:latin typeface="Arial"/>
              </a:rPr>
              <a:t>juridique</a:t>
            </a:r>
            <a:r>
              <a:rPr lang="de-CH" sz="2200" b="1" dirty="0">
                <a:solidFill>
                  <a:srgbClr val="000000"/>
                </a:solidFill>
                <a:latin typeface="Arial"/>
              </a:rPr>
              <a:t> ! </a:t>
            </a:r>
          </a:p>
        </p:txBody>
      </p:sp>
      <p:sp>
        <p:nvSpPr>
          <p:cNvPr id="4" name="Foliennummernplatzhalter 3">
            <a:extLst>
              <a:ext uri="{FF2B5EF4-FFF2-40B4-BE49-F238E27FC236}">
                <a16:creationId xmlns:a16="http://schemas.microsoft.com/office/drawing/2014/main" id="{18BE5035-24E0-2ACB-3072-4E73301FE39E}"/>
              </a:ext>
            </a:extLst>
          </p:cNvPr>
          <p:cNvSpPr>
            <a:spLocks noGrp="1"/>
          </p:cNvSpPr>
          <p:nvPr>
            <p:ph type="sldNum" sz="quarter" idx="12"/>
          </p:nvPr>
        </p:nvSpPr>
        <p:spPr/>
        <p:txBody>
          <a:bodyPr/>
          <a:lstStyle/>
          <a:p>
            <a:fld id="{1B101894-CD26-4755-B2AE-6750C1357069}" type="slidenum">
              <a:rPr lang="de-CH" noProof="0" smtClean="0"/>
              <a:t>7</a:t>
            </a:fld>
            <a:endParaRPr lang="de-CH" noProof="0" dirty="0"/>
          </a:p>
        </p:txBody>
      </p:sp>
    </p:spTree>
    <p:extLst>
      <p:ext uri="{BB962C8B-B14F-4D97-AF65-F5344CB8AC3E}">
        <p14:creationId xmlns:p14="http://schemas.microsoft.com/office/powerpoint/2010/main" val="1943262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8DF0B4-D25F-27B5-7A96-0C0881ECEDFB}"/>
              </a:ext>
            </a:extLst>
          </p:cNvPr>
          <p:cNvSpPr>
            <a:spLocks noGrp="1"/>
          </p:cNvSpPr>
          <p:nvPr>
            <p:ph type="title"/>
          </p:nvPr>
        </p:nvSpPr>
        <p:spPr>
          <a:xfrm>
            <a:off x="513704" y="338817"/>
            <a:ext cx="11177609" cy="3609405"/>
          </a:xfrm>
        </p:spPr>
        <p:txBody>
          <a:bodyPr/>
          <a:lstStyle/>
          <a:p>
            <a:r>
              <a:rPr lang="fr-FR" dirty="0">
                <a:latin typeface="+mn-lt"/>
              </a:rPr>
              <a:t>Et si tu n'es pas de bonne volonté... </a:t>
            </a:r>
            <a:br>
              <a:rPr lang="fr-FR" dirty="0">
                <a:latin typeface="+mn-lt"/>
              </a:rPr>
            </a:br>
            <a:r>
              <a:rPr lang="fr-FR" dirty="0">
                <a:latin typeface="+mn-lt"/>
              </a:rPr>
              <a:t>L'UE peut punir la Suisse avec des « mesures compensatoires »</a:t>
            </a:r>
            <a:endParaRPr lang="de-CH" noProof="0" dirty="0">
              <a:latin typeface="+mn-lt"/>
            </a:endParaRPr>
          </a:p>
        </p:txBody>
      </p:sp>
      <p:sp>
        <p:nvSpPr>
          <p:cNvPr id="4" name="Foliennummernplatzhalter 3">
            <a:extLst>
              <a:ext uri="{FF2B5EF4-FFF2-40B4-BE49-F238E27FC236}">
                <a16:creationId xmlns:a16="http://schemas.microsoft.com/office/drawing/2014/main" id="{40B230BB-339C-4BED-7CB9-5F568150697A}"/>
              </a:ext>
            </a:extLst>
          </p:cNvPr>
          <p:cNvSpPr>
            <a:spLocks noGrp="1"/>
          </p:cNvSpPr>
          <p:nvPr>
            <p:ph type="sldNum" sz="quarter" idx="12"/>
          </p:nvPr>
        </p:nvSpPr>
        <p:spPr/>
        <p:txBody>
          <a:bodyPr/>
          <a:lstStyle/>
          <a:p>
            <a:fld id="{1B101894-CD26-4755-B2AE-6750C1357069}" type="slidenum">
              <a:rPr lang="de-CH" noProof="0" smtClean="0"/>
              <a:t>8</a:t>
            </a:fld>
            <a:endParaRPr lang="de-CH" noProof="0" dirty="0"/>
          </a:p>
        </p:txBody>
      </p:sp>
      <p:pic>
        <p:nvPicPr>
          <p:cNvPr id="8" name="Grafik 7" descr="Ein Bild, das Text, Person, Kleidung, Finger enthält.&#10;&#10;KI-generierte Inhalte können fehlerhaft sein.">
            <a:extLst>
              <a:ext uri="{FF2B5EF4-FFF2-40B4-BE49-F238E27FC236}">
                <a16:creationId xmlns:a16="http://schemas.microsoft.com/office/drawing/2014/main" id="{E88AAD0D-9DFF-9975-189B-AC34445DBC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4427" y="1445291"/>
            <a:ext cx="5124893" cy="5128309"/>
          </a:xfrm>
          <a:prstGeom prst="rect">
            <a:avLst/>
          </a:prstGeom>
        </p:spPr>
      </p:pic>
    </p:spTree>
    <p:extLst>
      <p:ext uri="{BB962C8B-B14F-4D97-AF65-F5344CB8AC3E}">
        <p14:creationId xmlns:p14="http://schemas.microsoft.com/office/powerpoint/2010/main" val="5637188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o5ygLssiI0WGMeqkG3T_O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o5ygLssiI0WGMeqkG3T_O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a:themeElements>
    <a:clrScheme name="Booz">
      <a:dk1>
        <a:srgbClr val="000000"/>
      </a:dk1>
      <a:lt1>
        <a:srgbClr val="FFFFFF"/>
      </a:lt1>
      <a:dk2>
        <a:srgbClr val="939393"/>
      </a:dk2>
      <a:lt2>
        <a:srgbClr val="D90D39"/>
      </a:lt2>
      <a:accent1>
        <a:srgbClr val="4C9BDC"/>
      </a:accent1>
      <a:accent2>
        <a:srgbClr val="76B2E4"/>
      </a:accent2>
      <a:accent3>
        <a:srgbClr val="A5CCED"/>
      </a:accent3>
      <a:accent4>
        <a:srgbClr val="066BB0"/>
      </a:accent4>
      <a:accent5>
        <a:srgbClr val="DCDCDC"/>
      </a:accent5>
      <a:accent6>
        <a:srgbClr val="BFBFBF"/>
      </a:accent6>
      <a:hlink>
        <a:srgbClr val="4C9BDC"/>
      </a:hlink>
      <a:folHlink>
        <a:srgbClr val="066BB0"/>
      </a:folHlink>
    </a:clrScheme>
    <a:fontScheme name="nachsehen">
      <a:majorFont>
        <a:latin typeface="Book Antiqu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noAutofit/>
      </a:bodyPr>
      <a:lstStyle>
        <a:defPPr algn="ctr">
          <a:defRPr sz="1200" dirty="0">
            <a:latin typeface="+mn-lt"/>
          </a:defRPr>
        </a:defPPr>
      </a:lstStyle>
      <a:style>
        <a:lnRef idx="1">
          <a:schemeClr val="accent1"/>
        </a:lnRef>
        <a:fillRef idx="0">
          <a:schemeClr val="accent1"/>
        </a:fillRef>
        <a:effectRef idx="0">
          <a:schemeClr val="accent1"/>
        </a:effectRef>
        <a:fontRef idx="minor">
          <a:schemeClr val="tx1"/>
        </a:fontRef>
      </a:style>
    </a:spDef>
    <a:lnDef>
      <a:spPr>
        <a:ln>
          <a:solidFill>
            <a:srgbClr val="000000"/>
          </a:solidFill>
          <a:tailEnd type="none" w="med" len="sm"/>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0000" tIns="46800" rIns="90000" bIns="46800" rtlCol="0">
        <a:spAutoFit/>
      </a:bodyPr>
      <a:lstStyle>
        <a:defPPr>
          <a:defRPr sz="1200" dirty="0" smtClean="0">
            <a:latin typeface="Arial" pitchFamily="34" charset="0"/>
            <a:cs typeface="Arial" pitchFamily="34" charset="0"/>
          </a:defRPr>
        </a:defPPr>
      </a:lstStyle>
    </a:txDef>
  </a:objectDefaults>
  <a:extraClrSchemeLst/>
  <a:custClrLst>
    <a:custClr name="Grey 3">
      <a:srgbClr val="939393"/>
    </a:custClr>
    <a:custClr name="Grey 4">
      <a:srgbClr val="696969"/>
    </a:custClr>
    <a:custClr name="Green 1">
      <a:srgbClr val="DAF0A8"/>
    </a:custClr>
    <a:custClr name="Green 2">
      <a:srgbClr val="AFE06E"/>
    </a:custClr>
    <a:custClr name="Green 3">
      <a:srgbClr val="7DB935"/>
    </a:custClr>
    <a:custClr name="Green 4">
      <a:srgbClr val="608B2D"/>
    </a:custClr>
    <a:custClr name="Orange 1">
      <a:srgbClr val="F3CF74"/>
    </a:custClr>
    <a:custClr name="Orange 2">
      <a:srgbClr val="EFB643"/>
    </a:custClr>
    <a:custClr name="Orange 3">
      <a:srgbClr val="F18917"/>
    </a:custClr>
    <a:custClr name="Orange 4">
      <a:srgbClr val="D26308"/>
    </a:custClr>
  </a:custClrLst>
</a:theme>
</file>

<file path=ppt/theme/theme2.xml><?xml version="1.0" encoding="utf-8"?>
<a:theme xmlns:a="http://schemas.openxmlformats.org/drawingml/2006/main" name="1_Blank">
  <a:themeElements>
    <a:clrScheme name="Booz">
      <a:dk1>
        <a:srgbClr val="000000"/>
      </a:dk1>
      <a:lt1>
        <a:srgbClr val="FFFFFF"/>
      </a:lt1>
      <a:dk2>
        <a:srgbClr val="939393"/>
      </a:dk2>
      <a:lt2>
        <a:srgbClr val="D90D39"/>
      </a:lt2>
      <a:accent1>
        <a:srgbClr val="4C9BDC"/>
      </a:accent1>
      <a:accent2>
        <a:srgbClr val="76B2E4"/>
      </a:accent2>
      <a:accent3>
        <a:srgbClr val="A5CCED"/>
      </a:accent3>
      <a:accent4>
        <a:srgbClr val="066BB0"/>
      </a:accent4>
      <a:accent5>
        <a:srgbClr val="DCDCDC"/>
      </a:accent5>
      <a:accent6>
        <a:srgbClr val="BFBFBF"/>
      </a:accent6>
      <a:hlink>
        <a:srgbClr val="4C9BDC"/>
      </a:hlink>
      <a:folHlink>
        <a:srgbClr val="066BB0"/>
      </a:folHlink>
    </a:clrScheme>
    <a:fontScheme name="nachsehen">
      <a:majorFont>
        <a:latin typeface="Book Antiqu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noAutofit/>
      </a:bodyPr>
      <a:lstStyle>
        <a:defPPr algn="ctr">
          <a:defRPr sz="1200" dirty="0">
            <a:latin typeface="+mn-lt"/>
          </a:defRPr>
        </a:defPPr>
      </a:lstStyle>
      <a:style>
        <a:lnRef idx="1">
          <a:schemeClr val="accent1"/>
        </a:lnRef>
        <a:fillRef idx="0">
          <a:schemeClr val="accent1"/>
        </a:fillRef>
        <a:effectRef idx="0">
          <a:schemeClr val="accent1"/>
        </a:effectRef>
        <a:fontRef idx="minor">
          <a:schemeClr val="tx1"/>
        </a:fontRef>
      </a:style>
    </a:spDef>
    <a:lnDef>
      <a:spPr>
        <a:ln>
          <a:solidFill>
            <a:srgbClr val="000000"/>
          </a:solidFill>
          <a:tailEnd type="none" w="med" len="sm"/>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0000" tIns="46800" rIns="90000" bIns="46800" rtlCol="0">
        <a:spAutoFit/>
      </a:bodyPr>
      <a:lstStyle>
        <a:defPPr>
          <a:defRPr sz="1200" dirty="0" smtClean="0">
            <a:latin typeface="Arial" pitchFamily="34" charset="0"/>
            <a:cs typeface="Arial" pitchFamily="34" charset="0"/>
          </a:defRPr>
        </a:defPPr>
      </a:lstStyle>
    </a:txDef>
  </a:objectDefaults>
  <a:extraClrSchemeLst/>
  <a:custClrLst>
    <a:custClr name="Grey 3">
      <a:srgbClr val="939393"/>
    </a:custClr>
    <a:custClr name="Grey 4">
      <a:srgbClr val="696969"/>
    </a:custClr>
    <a:custClr name="Green 1">
      <a:srgbClr val="DAF0A8"/>
    </a:custClr>
    <a:custClr name="Green 2">
      <a:srgbClr val="AFE06E"/>
    </a:custClr>
    <a:custClr name="Green 3">
      <a:srgbClr val="7DB935"/>
    </a:custClr>
    <a:custClr name="Green 4">
      <a:srgbClr val="608B2D"/>
    </a:custClr>
    <a:custClr name="Orange 1">
      <a:srgbClr val="F3CF74"/>
    </a:custClr>
    <a:custClr name="Orange 2">
      <a:srgbClr val="EFB643"/>
    </a:custClr>
    <a:custClr name="Orange 3">
      <a:srgbClr val="F18917"/>
    </a:custClr>
    <a:custClr name="Orange 4">
      <a:srgbClr val="D26308"/>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ooz">
    <a:dk1>
      <a:srgbClr val="000000"/>
    </a:dk1>
    <a:lt1>
      <a:srgbClr val="FFFFFF"/>
    </a:lt1>
    <a:dk2>
      <a:srgbClr val="939393"/>
    </a:dk2>
    <a:lt2>
      <a:srgbClr val="D90D39"/>
    </a:lt2>
    <a:accent1>
      <a:srgbClr val="4C9BDC"/>
    </a:accent1>
    <a:accent2>
      <a:srgbClr val="76B2E4"/>
    </a:accent2>
    <a:accent3>
      <a:srgbClr val="A5CCED"/>
    </a:accent3>
    <a:accent4>
      <a:srgbClr val="066BB0"/>
    </a:accent4>
    <a:accent5>
      <a:srgbClr val="DCDCDC"/>
    </a:accent5>
    <a:accent6>
      <a:srgbClr val="BFBFBF"/>
    </a:accent6>
    <a:hlink>
      <a:srgbClr val="4C9BDC"/>
    </a:hlink>
    <a:folHlink>
      <a:srgbClr val="066BB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fb73287-6ca4-4ddd-9bbf-d264689af8e3">
      <Terms xmlns="http://schemas.microsoft.com/office/infopath/2007/PartnerControls"/>
    </lcf76f155ced4ddcb4097134ff3c332f>
    <TaxCatchAll xmlns="c5f0140e-3f58-48cd-80f9-6af23b046ae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B25A9EEC3DCBF4982694493C5BFBDF3" ma:contentTypeVersion="15" ma:contentTypeDescription="Ein neues Dokument erstellen." ma:contentTypeScope="" ma:versionID="66b65c451461f7c24d64452fe39ff9fc">
  <xsd:schema xmlns:xsd="http://www.w3.org/2001/XMLSchema" xmlns:xs="http://www.w3.org/2001/XMLSchema" xmlns:p="http://schemas.microsoft.com/office/2006/metadata/properties" xmlns:ns2="cfb73287-6ca4-4ddd-9bbf-d264689af8e3" xmlns:ns3="c5f0140e-3f58-48cd-80f9-6af23b046ae6" targetNamespace="http://schemas.microsoft.com/office/2006/metadata/properties" ma:root="true" ma:fieldsID="da77276ebb088fd849b4b3a06b16dd03" ns2:_="" ns3:_="">
    <xsd:import namespace="cfb73287-6ca4-4ddd-9bbf-d264689af8e3"/>
    <xsd:import namespace="c5f0140e-3f58-48cd-80f9-6af23b046ae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b73287-6ca4-4ddd-9bbf-d264689af8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aedfda06-f345-4908-9bf8-271bef88ee6a"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descrip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f0140e-3f58-48cd-80f9-6af23b046ae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cb9b3181-719c-4c98-a2f9-a273dacabb40}" ma:internalName="TaxCatchAll" ma:showField="CatchAllData" ma:web="c5f0140e-3f58-48cd-80f9-6af23b046ae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4E4EFC-E848-44DD-B6AC-72BA0C88438A}">
  <ds:schemaRefs>
    <ds:schemaRef ds:uri="http://schemas.microsoft.com/sharepoint/v3/contenttype/forms"/>
  </ds:schemaRefs>
</ds:datastoreItem>
</file>

<file path=customXml/itemProps2.xml><?xml version="1.0" encoding="utf-8"?>
<ds:datastoreItem xmlns:ds="http://schemas.openxmlformats.org/officeDocument/2006/customXml" ds:itemID="{D95D4A8D-6B82-4534-8F96-27C20535C3E0}">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c5f0140e-3f58-48cd-80f9-6af23b046ae6"/>
    <ds:schemaRef ds:uri="cfb73287-6ca4-4ddd-9bbf-d264689af8e3"/>
    <ds:schemaRef ds:uri="http://www.w3.org/XML/1998/namespace"/>
    <ds:schemaRef ds:uri="http://purl.org/dc/dcmitype/"/>
  </ds:schemaRefs>
</ds:datastoreItem>
</file>

<file path=customXml/itemProps3.xml><?xml version="1.0" encoding="utf-8"?>
<ds:datastoreItem xmlns:ds="http://schemas.openxmlformats.org/officeDocument/2006/customXml" ds:itemID="{57EC2359-A09F-445B-9435-99241CE6CB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b73287-6ca4-4ddd-9bbf-d264689af8e3"/>
    <ds:schemaRef ds:uri="c5f0140e-3f58-48cd-80f9-6af23b046a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8989</Words>
  <Application>Microsoft Office PowerPoint</Application>
  <PresentationFormat>Format A4 (210 x 297 mm)</PresentationFormat>
  <Paragraphs>517</Paragraphs>
  <Slides>37</Slides>
  <Notes>36</Notes>
  <HiddenSlides>0</HiddenSlides>
  <MMClips>0</MMClips>
  <ScaleCrop>false</ScaleCrop>
  <HeadingPairs>
    <vt:vector size="8" baseType="variant">
      <vt:variant>
        <vt:lpstr>Polices utilisées</vt:lpstr>
      </vt:variant>
      <vt:variant>
        <vt:i4>5</vt:i4>
      </vt:variant>
      <vt:variant>
        <vt:lpstr>Thème</vt:lpstr>
      </vt:variant>
      <vt:variant>
        <vt:i4>2</vt:i4>
      </vt:variant>
      <vt:variant>
        <vt:lpstr>Serveurs OLE incorporés</vt:lpstr>
      </vt:variant>
      <vt:variant>
        <vt:i4>1</vt:i4>
      </vt:variant>
      <vt:variant>
        <vt:lpstr>Titres des diapositives</vt:lpstr>
      </vt:variant>
      <vt:variant>
        <vt:i4>37</vt:i4>
      </vt:variant>
    </vt:vector>
  </HeadingPairs>
  <TitlesOfParts>
    <vt:vector size="45" baseType="lpstr">
      <vt:lpstr>Arial</vt:lpstr>
      <vt:lpstr>Book Antiqua</vt:lpstr>
      <vt:lpstr>Calibri</vt:lpstr>
      <vt:lpstr>Noto Sans</vt:lpstr>
      <vt:lpstr>Wingdings</vt:lpstr>
      <vt:lpstr>Blank</vt:lpstr>
      <vt:lpstr>1_Blank</vt:lpstr>
      <vt:lpstr>think-cell Slide</vt:lpstr>
      <vt:lpstr>Présentation PowerPoint</vt:lpstr>
      <vt:lpstr>Le Conseil fédéral est favorable au traité d’adhésion  à l’UE. Sait-il de quoi il s'agit ?</vt:lpstr>
      <vt:lpstr>De quoi s'agit-il ?</vt:lpstr>
      <vt:lpstr>A quoi la Suisse s'engage-t-elle ? « reprise institutionnelle »</vt:lpstr>
      <vt:lpstr>Deux voies vers la reprise des droits</vt:lpstr>
      <vt:lpstr>A quoi la Suisse s'engage-t-elle ? « reprise institutionnelle »</vt:lpstr>
      <vt:lpstr>A quoi la Suisse s'engage-t-elle ? « reprise institutionnelle »</vt:lpstr>
      <vt:lpstr>A quoi la Suisse s'engage-t-elle ? « Règlement des litiges »</vt:lpstr>
      <vt:lpstr>Et si tu n'es pas de bonne volonté...  L'UE peut punir la Suisse avec des « mesures compensatoires »</vt:lpstr>
      <vt:lpstr> Libre circulation des personnes : l'immigration dans les œuvres sociales</vt:lpstr>
      <vt:lpstr>Pays candidats à l'UE : +60 millions de personnes souhaitant émigrer. Des pays pauvres qui attendent des milliards </vt:lpstr>
      <vt:lpstr> Regroupement familial. De la belle-grand-mère à l'oncle malade : tout le monde peut venir</vt:lpstr>
      <vt:lpstr>Présentation PowerPoint</vt:lpstr>
      <vt:lpstr>Présentation PowerPoint</vt:lpstr>
      <vt:lpstr>Livrer la Suisse à l'UE en crise ?</vt:lpstr>
      <vt:lpstr>La Suisse est bien mieux placée que l'UE !</vt:lpstr>
      <vt:lpstr>Endettement massif de l'UE</vt:lpstr>
      <vt:lpstr>L'exemple concret : l'immigration Obtenir frauduleusement des prestations sociales</vt:lpstr>
      <vt:lpstr>Présentation PowerPoint</vt:lpstr>
      <vt:lpstr>L'exemple concret : l'électricité Des prix de l'électricité plus élevés, moins de sécurité d'approvisionnement</vt:lpstr>
      <vt:lpstr>Présentation PowerPoint</vt:lpstr>
      <vt:lpstr>Agriculture : qu'est-ce qui change ?</vt:lpstr>
      <vt:lpstr>L'exemple concret : l'alimentation Les cuisines de campagne doivent être certifiées par l'UE</vt:lpstr>
      <vt:lpstr>La frénisie réglementaire de l'UE touche les gâteaux de Noël, les fêtes de village, les événements associatifs, les stands de marché, les magasins à la ferme, etc.</vt:lpstr>
      <vt:lpstr>Présentation PowerPoint</vt:lpstr>
      <vt:lpstr>L'exemple concret : les transports terrestres Flixtrain au lieu des CFF</vt:lpstr>
      <vt:lpstr>Présentation PowerPoint</vt:lpstr>
      <vt:lpstr>L'exemple concret : la santé L'UE impose des mesures en situation de crise</vt:lpstr>
      <vt:lpstr>Présentation PowerPoint</vt:lpstr>
      <vt:lpstr>Présentation PowerPoint</vt:lpstr>
      <vt:lpstr>Présentation PowerPoint</vt:lpstr>
      <vt:lpstr>Présentation PowerPoint</vt:lpstr>
      <vt:lpstr>Présentation PowerPoint</vt:lpstr>
      <vt:lpstr>Présentation PowerPoint</vt:lpstr>
      <vt:lpstr> Résumé</vt:lpstr>
      <vt:lpstr>Quelle est la suite des événements ? Calendrier possible</vt:lpstr>
      <vt:lpstr> Comment continuer ? Participez maintenant et rejoignez la lutte !</vt:lpstr>
    </vt:vector>
  </TitlesOfParts>
  <Company>Booz &amp;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Aeschi, Thomas</dc:creator>
  <cp:lastModifiedBy>Kevin Grangier</cp:lastModifiedBy>
  <cp:revision>1813</cp:revision>
  <cp:lastPrinted>2025-09-17T07:30:16Z</cp:lastPrinted>
  <dcterms:created xsi:type="dcterms:W3CDTF">2011-12-20T10:47:28Z</dcterms:created>
  <dcterms:modified xsi:type="dcterms:W3CDTF">2025-10-22T15:10:05Z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0x0101000B25A9EEC3DCBF4982694493C5BFBDF3</vt:lpwstr>
  </property>
  <property fmtid="{D5CDD505-2E9C-101B-9397-08002B2CF9AE}" pid="3" name="MediaServiceImageTags">
    <vt:lpwstr/>
  </property>
</Properties>
</file>